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  <p:sldMasterId id="2147483703" r:id="rId4"/>
    <p:sldMasterId id="2147483715" r:id="rId5"/>
  </p:sldMasterIdLst>
  <p:notesMasterIdLst>
    <p:notesMasterId r:id="rId53"/>
  </p:notesMasterIdLst>
  <p:sldIdLst>
    <p:sldId id="1993219684" r:id="rId6"/>
    <p:sldId id="1993219721" r:id="rId7"/>
    <p:sldId id="1993219722" r:id="rId8"/>
    <p:sldId id="1993219720" r:id="rId9"/>
    <p:sldId id="1993219685" r:id="rId10"/>
    <p:sldId id="1993219686" r:id="rId11"/>
    <p:sldId id="1993219687" r:id="rId12"/>
    <p:sldId id="1993219688" r:id="rId13"/>
    <p:sldId id="1993219689" r:id="rId14"/>
    <p:sldId id="1993219708" r:id="rId15"/>
    <p:sldId id="1993219709" r:id="rId16"/>
    <p:sldId id="1993219710" r:id="rId17"/>
    <p:sldId id="1993219667" r:id="rId18"/>
    <p:sldId id="1993219719" r:id="rId19"/>
    <p:sldId id="1993219714" r:id="rId20"/>
    <p:sldId id="1993219712" r:id="rId21"/>
    <p:sldId id="488" r:id="rId22"/>
    <p:sldId id="1993219718" r:id="rId23"/>
    <p:sldId id="1993219658" r:id="rId24"/>
    <p:sldId id="1993219646" r:id="rId25"/>
    <p:sldId id="262" r:id="rId26"/>
    <p:sldId id="3450" r:id="rId27"/>
    <p:sldId id="1993219133" r:id="rId28"/>
    <p:sldId id="1993219654" r:id="rId29"/>
    <p:sldId id="1993219140" r:id="rId30"/>
    <p:sldId id="1993219690" r:id="rId31"/>
    <p:sldId id="1993219252" r:id="rId32"/>
    <p:sldId id="1993219651" r:id="rId33"/>
    <p:sldId id="1993219652" r:id="rId34"/>
    <p:sldId id="1993219462" r:id="rId35"/>
    <p:sldId id="2884" r:id="rId36"/>
    <p:sldId id="3478" r:id="rId37"/>
    <p:sldId id="3479" r:id="rId38"/>
    <p:sldId id="3480" r:id="rId39"/>
    <p:sldId id="1993219715" r:id="rId40"/>
    <p:sldId id="1993219723" r:id="rId41"/>
    <p:sldId id="1993219724" r:id="rId42"/>
    <p:sldId id="1993219694" r:id="rId43"/>
    <p:sldId id="1993219705" r:id="rId44"/>
    <p:sldId id="1993219706" r:id="rId45"/>
    <p:sldId id="1993219692" r:id="rId46"/>
    <p:sldId id="1993219691" r:id="rId47"/>
    <p:sldId id="1993219693" r:id="rId48"/>
    <p:sldId id="1993219671" r:id="rId49"/>
    <p:sldId id="1993219716" r:id="rId50"/>
    <p:sldId id="1993219695" r:id="rId51"/>
    <p:sldId id="199321971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4DA92F-02DD-4B91-A68B-A3349E564640}" v="74" dt="2023-01-16T11:02:31.9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Riche KR" userId="c5498e191667ea89" providerId="LiveId" clId="{B74DA92F-02DD-4B91-A68B-A3349E564640}"/>
    <pc:docChg chg="undo redo custSel addSld modSld">
      <pc:chgData name="Dr.Riche KR" userId="c5498e191667ea89" providerId="LiveId" clId="{B74DA92F-02DD-4B91-A68B-A3349E564640}" dt="2023-01-16T11:03:22.416" v="2192" actId="207"/>
      <pc:docMkLst>
        <pc:docMk/>
      </pc:docMkLst>
      <pc:sldChg chg="modSp">
        <pc:chgData name="Dr.Riche KR" userId="c5498e191667ea89" providerId="LiveId" clId="{B74DA92F-02DD-4B91-A68B-A3349E564640}" dt="2023-01-15T06:27:19.624" v="397"/>
        <pc:sldMkLst>
          <pc:docMk/>
          <pc:sldMk cId="1040268329" sldId="1993219252"/>
        </pc:sldMkLst>
        <pc:graphicFrameChg chg="mod">
          <ac:chgData name="Dr.Riche KR" userId="c5498e191667ea89" providerId="LiveId" clId="{B74DA92F-02DD-4B91-A68B-A3349E564640}" dt="2023-01-15T06:27:19.624" v="397"/>
          <ac:graphicFrameMkLst>
            <pc:docMk/>
            <pc:sldMk cId="1040268329" sldId="1993219252"/>
            <ac:graphicFrameMk id="2" creationId="{A508FC0C-D417-4200-82C9-B2789BAF7789}"/>
          </ac:graphicFrameMkLst>
        </pc:graphicFrameChg>
      </pc:sldChg>
      <pc:sldChg chg="modSp mod">
        <pc:chgData name="Dr.Riche KR" userId="c5498e191667ea89" providerId="LiveId" clId="{B74DA92F-02DD-4B91-A68B-A3349E564640}" dt="2023-01-15T06:29:00.849" v="456"/>
        <pc:sldMkLst>
          <pc:docMk/>
          <pc:sldMk cId="1755769638" sldId="1993219652"/>
        </pc:sldMkLst>
        <pc:graphicFrameChg chg="mod modGraphic">
          <ac:chgData name="Dr.Riche KR" userId="c5498e191667ea89" providerId="LiveId" clId="{B74DA92F-02DD-4B91-A68B-A3349E564640}" dt="2023-01-15T06:29:00.849" v="456"/>
          <ac:graphicFrameMkLst>
            <pc:docMk/>
            <pc:sldMk cId="1755769638" sldId="1993219652"/>
            <ac:graphicFrameMk id="2" creationId="{66B70E8E-A03A-2B55-2685-9FC960E2B550}"/>
          </ac:graphicFrameMkLst>
        </pc:graphicFrameChg>
      </pc:sldChg>
      <pc:sldChg chg="addSp delSp modSp mod setBg">
        <pc:chgData name="Dr.Riche KR" userId="c5498e191667ea89" providerId="LiveId" clId="{B74DA92F-02DD-4B91-A68B-A3349E564640}" dt="2023-01-16T08:21:00.318" v="1664" actId="20577"/>
        <pc:sldMkLst>
          <pc:docMk/>
          <pc:sldMk cId="3393349394" sldId="1993219667"/>
        </pc:sldMkLst>
        <pc:spChg chg="mod">
          <ac:chgData name="Dr.Riche KR" userId="c5498e191667ea89" providerId="LiveId" clId="{B74DA92F-02DD-4B91-A68B-A3349E564640}" dt="2023-01-15T06:24:26.599" v="381" actId="404"/>
          <ac:spMkLst>
            <pc:docMk/>
            <pc:sldMk cId="3393349394" sldId="1993219667"/>
            <ac:spMk id="2" creationId="{66F329F4-659F-ABAC-3848-86864C8100B5}"/>
          </ac:spMkLst>
        </pc:spChg>
        <pc:spChg chg="mod">
          <ac:chgData name="Dr.Riche KR" userId="c5498e191667ea89" providerId="LiveId" clId="{B74DA92F-02DD-4B91-A68B-A3349E564640}" dt="2023-01-16T08:21:00.318" v="1664" actId="20577"/>
          <ac:spMkLst>
            <pc:docMk/>
            <pc:sldMk cId="3393349394" sldId="1993219667"/>
            <ac:spMk id="3" creationId="{78E0DB96-7E44-25EF-D8C4-69EC89465887}"/>
          </ac:spMkLst>
        </pc:spChg>
        <pc:spChg chg="mod ord">
          <ac:chgData name="Dr.Riche KR" userId="c5498e191667ea89" providerId="LiveId" clId="{B74DA92F-02DD-4B91-A68B-A3349E564640}" dt="2023-01-15T06:02:19.449" v="98" actId="26606"/>
          <ac:spMkLst>
            <pc:docMk/>
            <pc:sldMk cId="3393349394" sldId="1993219667"/>
            <ac:spMk id="4" creationId="{722BE72A-19DF-539A-3913-C6A271B5BBC3}"/>
          </ac:spMkLst>
        </pc:spChg>
        <pc:spChg chg="add">
          <ac:chgData name="Dr.Riche KR" userId="c5498e191667ea89" providerId="LiveId" clId="{B74DA92F-02DD-4B91-A68B-A3349E564640}" dt="2023-01-15T06:02:19.449" v="98" actId="26606"/>
          <ac:spMkLst>
            <pc:docMk/>
            <pc:sldMk cId="3393349394" sldId="1993219667"/>
            <ac:spMk id="8" creationId="{45D37F4E-DDB4-456B-97E0-9937730A039F}"/>
          </ac:spMkLst>
        </pc:spChg>
        <pc:spChg chg="add">
          <ac:chgData name="Dr.Riche KR" userId="c5498e191667ea89" providerId="LiveId" clId="{B74DA92F-02DD-4B91-A68B-A3349E564640}" dt="2023-01-15T06:02:19.449" v="98" actId="26606"/>
          <ac:spMkLst>
            <pc:docMk/>
            <pc:sldMk cId="3393349394" sldId="1993219667"/>
            <ac:spMk id="9" creationId="{B2DD41CD-8F47-4F56-AD12-4E2FF7696987}"/>
          </ac:spMkLst>
        </pc:spChg>
        <pc:spChg chg="add del">
          <ac:chgData name="Dr.Riche KR" userId="c5498e191667ea89" providerId="LiveId" clId="{B74DA92F-02DD-4B91-A68B-A3349E564640}" dt="2023-01-15T06:01:54.838" v="90" actId="26606"/>
          <ac:spMkLst>
            <pc:docMk/>
            <pc:sldMk cId="3393349394" sldId="1993219667"/>
            <ac:spMk id="11" creationId="{D1D34770-47A8-402C-AF23-2B653F2D88C1}"/>
          </ac:spMkLst>
        </pc:spChg>
        <pc:spChg chg="add del">
          <ac:chgData name="Dr.Riche KR" userId="c5498e191667ea89" providerId="LiveId" clId="{B74DA92F-02DD-4B91-A68B-A3349E564640}" dt="2023-01-15T06:01:58.437" v="92" actId="26606"/>
          <ac:spMkLst>
            <pc:docMk/>
            <pc:sldMk cId="3393349394" sldId="1993219667"/>
            <ac:spMk id="13" creationId="{D4974D33-8DC5-464E-8C6D-BE58F0669C17}"/>
          </ac:spMkLst>
        </pc:spChg>
        <pc:spChg chg="add del">
          <ac:chgData name="Dr.Riche KR" userId="c5498e191667ea89" providerId="LiveId" clId="{B74DA92F-02DD-4B91-A68B-A3349E564640}" dt="2023-01-15T06:01:58.437" v="92" actId="26606"/>
          <ac:spMkLst>
            <pc:docMk/>
            <pc:sldMk cId="3393349394" sldId="1993219667"/>
            <ac:spMk id="14" creationId="{F13C74B1-5B17-4795-BED0-7140497B445A}"/>
          </ac:spMkLst>
        </pc:spChg>
        <pc:spChg chg="add del">
          <ac:chgData name="Dr.Riche KR" userId="c5498e191667ea89" providerId="LiveId" clId="{B74DA92F-02DD-4B91-A68B-A3349E564640}" dt="2023-01-15T06:02:09.771" v="94" actId="26606"/>
          <ac:spMkLst>
            <pc:docMk/>
            <pc:sldMk cId="3393349394" sldId="1993219667"/>
            <ac:spMk id="16" creationId="{45D37F4E-DDB4-456B-97E0-9937730A039F}"/>
          </ac:spMkLst>
        </pc:spChg>
        <pc:spChg chg="add del">
          <ac:chgData name="Dr.Riche KR" userId="c5498e191667ea89" providerId="LiveId" clId="{B74DA92F-02DD-4B91-A68B-A3349E564640}" dt="2023-01-15T06:02:09.771" v="94" actId="26606"/>
          <ac:spMkLst>
            <pc:docMk/>
            <pc:sldMk cId="3393349394" sldId="1993219667"/>
            <ac:spMk id="17" creationId="{B2DD41CD-8F47-4F56-AD12-4E2FF7696987}"/>
          </ac:spMkLst>
        </pc:spChg>
        <pc:picChg chg="add mod">
          <ac:chgData name="Dr.Riche KR" userId="c5498e191667ea89" providerId="LiveId" clId="{B74DA92F-02DD-4B91-A68B-A3349E564640}" dt="2023-01-15T06:02:19.449" v="98" actId="26606"/>
          <ac:picMkLst>
            <pc:docMk/>
            <pc:sldMk cId="3393349394" sldId="1993219667"/>
            <ac:picMk id="5" creationId="{12BBACE7-C7D3-88E6-CD2C-B8F6E7381178}"/>
          </ac:picMkLst>
        </pc:picChg>
        <pc:picChg chg="ord">
          <ac:chgData name="Dr.Riche KR" userId="c5498e191667ea89" providerId="LiveId" clId="{B74DA92F-02DD-4B91-A68B-A3349E564640}" dt="2023-01-15T06:02:19.449" v="98" actId="26606"/>
          <ac:picMkLst>
            <pc:docMk/>
            <pc:sldMk cId="3393349394" sldId="1993219667"/>
            <ac:picMk id="6" creationId="{93CF318F-E6A8-D7EC-B655-B4DBD53D01CE}"/>
          </ac:picMkLst>
        </pc:picChg>
      </pc:sldChg>
      <pc:sldChg chg="modSp mod">
        <pc:chgData name="Dr.Riche KR" userId="c5498e191667ea89" providerId="LiveId" clId="{B74DA92F-02DD-4B91-A68B-A3349E564640}" dt="2023-01-16T08:17:52.431" v="1607" actId="20577"/>
        <pc:sldMkLst>
          <pc:docMk/>
          <pc:sldMk cId="3647311594" sldId="1993219671"/>
        </pc:sldMkLst>
        <pc:graphicFrameChg chg="modGraphic">
          <ac:chgData name="Dr.Riche KR" userId="c5498e191667ea89" providerId="LiveId" clId="{B74DA92F-02DD-4B91-A68B-A3349E564640}" dt="2023-01-16T08:17:52.431" v="1607" actId="20577"/>
          <ac:graphicFrameMkLst>
            <pc:docMk/>
            <pc:sldMk cId="3647311594" sldId="1993219671"/>
            <ac:graphicFrameMk id="6" creationId="{B4F8F3C0-0603-81B9-09F4-C72007C842E4}"/>
          </ac:graphicFrameMkLst>
        </pc:graphicFrameChg>
      </pc:sldChg>
      <pc:sldChg chg="modSp mod">
        <pc:chgData name="Dr.Riche KR" userId="c5498e191667ea89" providerId="LiveId" clId="{B74DA92F-02DD-4B91-A68B-A3349E564640}" dt="2023-01-15T06:31:05.704" v="457" actId="207"/>
        <pc:sldMkLst>
          <pc:docMk/>
          <pc:sldMk cId="3771551947" sldId="1993219684"/>
        </pc:sldMkLst>
        <pc:spChg chg="mod">
          <ac:chgData name="Dr.Riche KR" userId="c5498e191667ea89" providerId="LiveId" clId="{B74DA92F-02DD-4B91-A68B-A3349E564640}" dt="2023-01-15T06:31:05.704" v="457" actId="207"/>
          <ac:spMkLst>
            <pc:docMk/>
            <pc:sldMk cId="3771551947" sldId="1993219684"/>
            <ac:spMk id="3" creationId="{5936BF4A-2AF1-1430-3F67-1B327FD5CD15}"/>
          </ac:spMkLst>
        </pc:spChg>
      </pc:sldChg>
      <pc:sldChg chg="addSp modSp mod">
        <pc:chgData name="Dr.Riche KR" userId="c5498e191667ea89" providerId="LiveId" clId="{B74DA92F-02DD-4B91-A68B-A3349E564640}" dt="2023-01-15T13:38:58.539" v="483" actId="1076"/>
        <pc:sldMkLst>
          <pc:docMk/>
          <pc:sldMk cId="2595768434" sldId="1993219687"/>
        </pc:sldMkLst>
        <pc:spChg chg="mod">
          <ac:chgData name="Dr.Riche KR" userId="c5498e191667ea89" providerId="LiveId" clId="{B74DA92F-02DD-4B91-A68B-A3349E564640}" dt="2023-01-15T13:35:35.293" v="462" actId="1076"/>
          <ac:spMkLst>
            <pc:docMk/>
            <pc:sldMk cId="2595768434" sldId="1993219687"/>
            <ac:spMk id="2" creationId="{5D05CE5F-D937-7146-901C-E6D24BFE91B4}"/>
          </ac:spMkLst>
        </pc:spChg>
        <pc:graphicFrameChg chg="mod modGraphic">
          <ac:chgData name="Dr.Riche KR" userId="c5498e191667ea89" providerId="LiveId" clId="{B74DA92F-02DD-4B91-A68B-A3349E564640}" dt="2023-01-15T13:35:39.682" v="463" actId="1076"/>
          <ac:graphicFrameMkLst>
            <pc:docMk/>
            <pc:sldMk cId="2595768434" sldId="1993219687"/>
            <ac:graphicFrameMk id="4" creationId="{50499BD2-27F3-EBDD-EED7-62CF696C8E4F}"/>
          </ac:graphicFrameMkLst>
        </pc:graphicFrameChg>
        <pc:picChg chg="add mod">
          <ac:chgData name="Dr.Riche KR" userId="c5498e191667ea89" providerId="LiveId" clId="{B74DA92F-02DD-4B91-A68B-A3349E564640}" dt="2023-01-15T13:38:57.025" v="482" actId="1076"/>
          <ac:picMkLst>
            <pc:docMk/>
            <pc:sldMk cId="2595768434" sldId="1993219687"/>
            <ac:picMk id="5" creationId="{2776EA44-67E4-4DEE-439B-643E769CFD3B}"/>
          </ac:picMkLst>
        </pc:picChg>
        <pc:picChg chg="add mod">
          <ac:chgData name="Dr.Riche KR" userId="c5498e191667ea89" providerId="LiveId" clId="{B74DA92F-02DD-4B91-A68B-A3349E564640}" dt="2023-01-15T13:38:58.539" v="483" actId="1076"/>
          <ac:picMkLst>
            <pc:docMk/>
            <pc:sldMk cId="2595768434" sldId="1993219687"/>
            <ac:picMk id="1026" creationId="{46E8DE9E-5199-3A68-8138-270CD9C2E8AE}"/>
          </ac:picMkLst>
        </pc:picChg>
        <pc:picChg chg="add mod">
          <ac:chgData name="Dr.Riche KR" userId="c5498e191667ea89" providerId="LiveId" clId="{B74DA92F-02DD-4B91-A68B-A3349E564640}" dt="2023-01-15T13:38:54.947" v="481" actId="1076"/>
          <ac:picMkLst>
            <pc:docMk/>
            <pc:sldMk cId="2595768434" sldId="1993219687"/>
            <ac:picMk id="1028" creationId="{30EF33D1-2C0F-BE6F-EB7F-DF58E8B9F56F}"/>
          </ac:picMkLst>
        </pc:picChg>
      </pc:sldChg>
      <pc:sldChg chg="addSp delSp mod">
        <pc:chgData name="Dr.Riche KR" userId="c5498e191667ea89" providerId="LiveId" clId="{B74DA92F-02DD-4B91-A68B-A3349E564640}" dt="2023-01-15T06:20:14.111" v="279" actId="478"/>
        <pc:sldMkLst>
          <pc:docMk/>
          <pc:sldMk cId="0" sldId="1993219689"/>
        </pc:sldMkLst>
        <pc:spChg chg="add del">
          <ac:chgData name="Dr.Riche KR" userId="c5498e191667ea89" providerId="LiveId" clId="{B74DA92F-02DD-4B91-A68B-A3349E564640}" dt="2023-01-15T06:20:14.111" v="279" actId="478"/>
          <ac:spMkLst>
            <pc:docMk/>
            <pc:sldMk cId="0" sldId="1993219689"/>
            <ac:spMk id="38" creationId="{9F517021-3D58-398A-508F-446F4F07CA5B}"/>
          </ac:spMkLst>
        </pc:spChg>
      </pc:sldChg>
      <pc:sldChg chg="modSp mod">
        <pc:chgData name="Dr.Riche KR" userId="c5498e191667ea89" providerId="LiveId" clId="{B74DA92F-02DD-4B91-A68B-A3349E564640}" dt="2023-01-16T08:02:49.244" v="1376" actId="20577"/>
        <pc:sldMkLst>
          <pc:docMk/>
          <pc:sldMk cId="337076744" sldId="1993219691"/>
        </pc:sldMkLst>
        <pc:spChg chg="mod">
          <ac:chgData name="Dr.Riche KR" userId="c5498e191667ea89" providerId="LiveId" clId="{B74DA92F-02DD-4B91-A68B-A3349E564640}" dt="2023-01-16T08:02:49.244" v="1376" actId="20577"/>
          <ac:spMkLst>
            <pc:docMk/>
            <pc:sldMk cId="337076744" sldId="1993219691"/>
            <ac:spMk id="9" creationId="{0E3C0972-CA06-4709-A4B7-4444DA082030}"/>
          </ac:spMkLst>
        </pc:spChg>
      </pc:sldChg>
      <pc:sldChg chg="modSp mod">
        <pc:chgData name="Dr.Riche KR" userId="c5498e191667ea89" providerId="LiveId" clId="{B74DA92F-02DD-4B91-A68B-A3349E564640}" dt="2023-01-16T08:02:11.598" v="1357" actId="1076"/>
        <pc:sldMkLst>
          <pc:docMk/>
          <pc:sldMk cId="1677264401" sldId="1993219692"/>
        </pc:sldMkLst>
        <pc:spChg chg="mod">
          <ac:chgData name="Dr.Riche KR" userId="c5498e191667ea89" providerId="LiveId" clId="{B74DA92F-02DD-4B91-A68B-A3349E564640}" dt="2023-01-16T08:02:04.803" v="1356" actId="14100"/>
          <ac:spMkLst>
            <pc:docMk/>
            <pc:sldMk cId="1677264401" sldId="1993219692"/>
            <ac:spMk id="5" creationId="{AB99535A-9339-E101-B907-81C34D0E65C2}"/>
          </ac:spMkLst>
        </pc:spChg>
        <pc:graphicFrameChg chg="mod">
          <ac:chgData name="Dr.Riche KR" userId="c5498e191667ea89" providerId="LiveId" clId="{B74DA92F-02DD-4B91-A68B-A3349E564640}" dt="2023-01-16T08:02:11.598" v="1357" actId="1076"/>
          <ac:graphicFrameMkLst>
            <pc:docMk/>
            <pc:sldMk cId="1677264401" sldId="1993219692"/>
            <ac:graphicFrameMk id="6" creationId="{B4F8F3C0-0603-81B9-09F4-C72007C842E4}"/>
          </ac:graphicFrameMkLst>
        </pc:graphicFrameChg>
      </pc:sldChg>
      <pc:sldChg chg="modSp mod">
        <pc:chgData name="Dr.Riche KR" userId="c5498e191667ea89" providerId="LiveId" clId="{B74DA92F-02DD-4B91-A68B-A3349E564640}" dt="2023-01-16T08:03:16.550" v="1388" actId="20577"/>
        <pc:sldMkLst>
          <pc:docMk/>
          <pc:sldMk cId="4260470945" sldId="1993219693"/>
        </pc:sldMkLst>
        <pc:spChg chg="mod">
          <ac:chgData name="Dr.Riche KR" userId="c5498e191667ea89" providerId="LiveId" clId="{B74DA92F-02DD-4B91-A68B-A3349E564640}" dt="2023-01-16T08:03:16.550" v="1388" actId="20577"/>
          <ac:spMkLst>
            <pc:docMk/>
            <pc:sldMk cId="4260470945" sldId="1993219693"/>
            <ac:spMk id="8" creationId="{D3A5080B-FB84-43D9-A779-F91ADFBA2C60}"/>
          </ac:spMkLst>
        </pc:spChg>
      </pc:sldChg>
      <pc:sldChg chg="delSp modSp mod">
        <pc:chgData name="Dr.Riche KR" userId="c5498e191667ea89" providerId="LiveId" clId="{B74DA92F-02DD-4B91-A68B-A3349E564640}" dt="2023-01-16T08:06:47.578" v="1421" actId="6549"/>
        <pc:sldMkLst>
          <pc:docMk/>
          <pc:sldMk cId="766934342" sldId="1993219695"/>
        </pc:sldMkLst>
        <pc:graphicFrameChg chg="modGraphic">
          <ac:chgData name="Dr.Riche KR" userId="c5498e191667ea89" providerId="LiveId" clId="{B74DA92F-02DD-4B91-A68B-A3349E564640}" dt="2023-01-16T08:06:47.578" v="1421" actId="6549"/>
          <ac:graphicFrameMkLst>
            <pc:docMk/>
            <pc:sldMk cId="766934342" sldId="1993219695"/>
            <ac:graphicFrameMk id="6" creationId="{B4F8F3C0-0603-81B9-09F4-C72007C842E4}"/>
          </ac:graphicFrameMkLst>
        </pc:graphicFrameChg>
        <pc:graphicFrameChg chg="del mod">
          <ac:chgData name="Dr.Riche KR" userId="c5498e191667ea89" providerId="LiveId" clId="{B74DA92F-02DD-4B91-A68B-A3349E564640}" dt="2023-01-16T08:05:28.326" v="1412" actId="478"/>
          <ac:graphicFrameMkLst>
            <pc:docMk/>
            <pc:sldMk cId="766934342" sldId="1993219695"/>
            <ac:graphicFrameMk id="7" creationId="{CB080B73-7929-4A81-A5E4-F5A2BA1A9A0A}"/>
          </ac:graphicFrameMkLst>
        </pc:graphicFrameChg>
      </pc:sldChg>
      <pc:sldChg chg="modSp mod">
        <pc:chgData name="Dr.Riche KR" userId="c5498e191667ea89" providerId="LiveId" clId="{B74DA92F-02DD-4B91-A68B-A3349E564640}" dt="2023-01-16T10:48:51.192" v="1963" actId="207"/>
        <pc:sldMkLst>
          <pc:docMk/>
          <pc:sldMk cId="212478296" sldId="1993219708"/>
        </pc:sldMkLst>
        <pc:spChg chg="mod">
          <ac:chgData name="Dr.Riche KR" userId="c5498e191667ea89" providerId="LiveId" clId="{B74DA92F-02DD-4B91-A68B-A3349E564640}" dt="2023-01-16T10:48:41.891" v="1962" actId="207"/>
          <ac:spMkLst>
            <pc:docMk/>
            <pc:sldMk cId="212478296" sldId="1993219708"/>
            <ac:spMk id="2" creationId="{E0578709-28D3-E736-BBCB-1BD517D27D2A}"/>
          </ac:spMkLst>
        </pc:spChg>
        <pc:spChg chg="mod">
          <ac:chgData name="Dr.Riche KR" userId="c5498e191667ea89" providerId="LiveId" clId="{B74DA92F-02DD-4B91-A68B-A3349E564640}" dt="2023-01-16T10:40:26.267" v="1693" actId="1076"/>
          <ac:spMkLst>
            <pc:docMk/>
            <pc:sldMk cId="212478296" sldId="1993219708"/>
            <ac:spMk id="3" creationId="{AC3897E0-9E02-BDEC-0D13-424E0D79AD0A}"/>
          </ac:spMkLst>
        </pc:spChg>
        <pc:spChg chg="mod">
          <ac:chgData name="Dr.Riche KR" userId="c5498e191667ea89" providerId="LiveId" clId="{B74DA92F-02DD-4B91-A68B-A3349E564640}" dt="2023-01-16T10:40:29.917" v="1694" actId="1076"/>
          <ac:spMkLst>
            <pc:docMk/>
            <pc:sldMk cId="212478296" sldId="1993219708"/>
            <ac:spMk id="16" creationId="{C0E368CA-55E2-F232-3C0D-A7CD51FF231E}"/>
          </ac:spMkLst>
        </pc:spChg>
        <pc:graphicFrameChg chg="mod modGraphic">
          <ac:chgData name="Dr.Riche KR" userId="c5498e191667ea89" providerId="LiveId" clId="{B74DA92F-02DD-4B91-A68B-A3349E564640}" dt="2023-01-16T10:48:51.192" v="1963" actId="207"/>
          <ac:graphicFrameMkLst>
            <pc:docMk/>
            <pc:sldMk cId="212478296" sldId="1993219708"/>
            <ac:graphicFrameMk id="4" creationId="{877619DB-AD46-F573-52AF-F26229C3711D}"/>
          </ac:graphicFrameMkLst>
        </pc:graphicFrameChg>
      </pc:sldChg>
      <pc:sldChg chg="modSp mod">
        <pc:chgData name="Dr.Riche KR" userId="c5498e191667ea89" providerId="LiveId" clId="{B74DA92F-02DD-4B91-A68B-A3349E564640}" dt="2023-01-16T10:46:38.132" v="1887" actId="20577"/>
        <pc:sldMkLst>
          <pc:docMk/>
          <pc:sldMk cId="1927958837" sldId="1993219709"/>
        </pc:sldMkLst>
        <pc:graphicFrameChg chg="modGraphic">
          <ac:chgData name="Dr.Riche KR" userId="c5498e191667ea89" providerId="LiveId" clId="{B74DA92F-02DD-4B91-A68B-A3349E564640}" dt="2023-01-16T10:46:38.132" v="1887" actId="20577"/>
          <ac:graphicFrameMkLst>
            <pc:docMk/>
            <pc:sldMk cId="1927958837" sldId="1993219709"/>
            <ac:graphicFrameMk id="7" creationId="{32E5FA92-E370-E2F0-514D-62BCA7D2CE89}"/>
          </ac:graphicFrameMkLst>
        </pc:graphicFrameChg>
      </pc:sldChg>
      <pc:sldChg chg="addSp delSp modSp mod">
        <pc:chgData name="Dr.Riche KR" userId="c5498e191667ea89" providerId="LiveId" clId="{B74DA92F-02DD-4B91-A68B-A3349E564640}" dt="2023-01-16T10:49:08.554" v="1969" actId="6549"/>
        <pc:sldMkLst>
          <pc:docMk/>
          <pc:sldMk cId="3265057883" sldId="1993219710"/>
        </pc:sldMkLst>
        <pc:spChg chg="del mod">
          <ac:chgData name="Dr.Riche KR" userId="c5498e191667ea89" providerId="LiveId" clId="{B74DA92F-02DD-4B91-A68B-A3349E564640}" dt="2023-01-16T06:56:47.908" v="769" actId="478"/>
          <ac:spMkLst>
            <pc:docMk/>
            <pc:sldMk cId="3265057883" sldId="1993219710"/>
            <ac:spMk id="2" creationId="{53F9FE6C-1761-ADA4-0B29-DF31E11C6D96}"/>
          </ac:spMkLst>
        </pc:spChg>
        <pc:graphicFrameChg chg="mod modGraphic">
          <ac:chgData name="Dr.Riche KR" userId="c5498e191667ea89" providerId="LiveId" clId="{B74DA92F-02DD-4B91-A68B-A3349E564640}" dt="2023-01-16T10:49:08.554" v="1969" actId="6549"/>
          <ac:graphicFrameMkLst>
            <pc:docMk/>
            <pc:sldMk cId="3265057883" sldId="1993219710"/>
            <ac:graphicFrameMk id="6" creationId="{59D6467E-1297-6556-B6ED-00600148FD15}"/>
          </ac:graphicFrameMkLst>
        </pc:graphicFrameChg>
        <pc:picChg chg="add del mod ord">
          <ac:chgData name="Dr.Riche KR" userId="c5498e191667ea89" providerId="LiveId" clId="{B74DA92F-02DD-4B91-A68B-A3349E564640}" dt="2023-01-15T06:07:03.119" v="133"/>
          <ac:picMkLst>
            <pc:docMk/>
            <pc:sldMk cId="3265057883" sldId="1993219710"/>
            <ac:picMk id="4" creationId="{799F03B7-8FD3-E107-4DE1-549846C5AE08}"/>
          </ac:picMkLst>
        </pc:picChg>
      </pc:sldChg>
      <pc:sldChg chg="addSp delSp modSp mod setBg">
        <pc:chgData name="Dr.Riche KR" userId="c5498e191667ea89" providerId="LiveId" clId="{B74DA92F-02DD-4B91-A68B-A3349E564640}" dt="2023-01-16T08:00:30.671" v="1342" actId="20577"/>
        <pc:sldMkLst>
          <pc:docMk/>
          <pc:sldMk cId="0" sldId="1993219712"/>
        </pc:sldMkLst>
        <pc:spChg chg="mod">
          <ac:chgData name="Dr.Riche KR" userId="c5498e191667ea89" providerId="LiveId" clId="{B74DA92F-02DD-4B91-A68B-A3349E564640}" dt="2023-01-16T07:56:24.350" v="1171" actId="6549"/>
          <ac:spMkLst>
            <pc:docMk/>
            <pc:sldMk cId="0" sldId="1993219712"/>
            <ac:spMk id="2" creationId="{F93E2015-F847-9397-4B09-780025E01FA1}"/>
          </ac:spMkLst>
        </pc:spChg>
        <pc:spChg chg="mod">
          <ac:chgData name="Dr.Riche KR" userId="c5498e191667ea89" providerId="LiveId" clId="{B74DA92F-02DD-4B91-A68B-A3349E564640}" dt="2023-01-15T06:16:11.243" v="276" actId="26606"/>
          <ac:spMkLst>
            <pc:docMk/>
            <pc:sldMk cId="0" sldId="1993219712"/>
            <ac:spMk id="3" creationId="{A657629C-270B-BAA9-E16B-507F4D519C47}"/>
          </ac:spMkLst>
        </pc:spChg>
        <pc:spChg chg="add del mod">
          <ac:chgData name="Dr.Riche KR" userId="c5498e191667ea89" providerId="LiveId" clId="{B74DA92F-02DD-4B91-A68B-A3349E564640}" dt="2023-01-16T08:00:30.671" v="1342" actId="20577"/>
          <ac:spMkLst>
            <pc:docMk/>
            <pc:sldMk cId="0" sldId="1993219712"/>
            <ac:spMk id="4" creationId="{62D42CF8-E452-071E-FEAA-F7413E366AD2}"/>
          </ac:spMkLst>
        </pc:spChg>
        <pc:spChg chg="add del">
          <ac:chgData name="Dr.Riche KR" userId="c5498e191667ea89" providerId="LiveId" clId="{B74DA92F-02DD-4B91-A68B-A3349E564640}" dt="2023-01-15T06:16:11.243" v="276" actId="26606"/>
          <ac:spMkLst>
            <pc:docMk/>
            <pc:sldMk cId="0" sldId="1993219712"/>
            <ac:spMk id="14" creationId="{5118BA95-03E7-41B7-B442-0AF8C0A7FF68}"/>
          </ac:spMkLst>
        </pc:spChg>
        <pc:spChg chg="add del">
          <ac:chgData name="Dr.Riche KR" userId="c5498e191667ea89" providerId="LiveId" clId="{B74DA92F-02DD-4B91-A68B-A3349E564640}" dt="2023-01-15T06:16:11.243" v="276" actId="26606"/>
          <ac:spMkLst>
            <pc:docMk/>
            <pc:sldMk cId="0" sldId="1993219712"/>
            <ac:spMk id="16" creationId="{059D8741-EAD6-41B1-A882-70D70FC35821}"/>
          </ac:spMkLst>
        </pc:spChg>
        <pc:spChg chg="add del">
          <ac:chgData name="Dr.Riche KR" userId="c5498e191667ea89" providerId="LiveId" clId="{B74DA92F-02DD-4B91-A68B-A3349E564640}" dt="2023-01-15T06:16:11.243" v="276" actId="26606"/>
          <ac:spMkLst>
            <pc:docMk/>
            <pc:sldMk cId="0" sldId="1993219712"/>
            <ac:spMk id="18" creationId="{45444F36-3103-4D11-A25F-C054D4606DA4}"/>
          </ac:spMkLst>
        </pc:spChg>
        <pc:spChg chg="add del">
          <ac:chgData name="Dr.Riche KR" userId="c5498e191667ea89" providerId="LiveId" clId="{B74DA92F-02DD-4B91-A68B-A3349E564640}" dt="2023-01-15T06:16:11.243" v="276" actId="26606"/>
          <ac:spMkLst>
            <pc:docMk/>
            <pc:sldMk cId="0" sldId="1993219712"/>
            <ac:spMk id="20" creationId="{AD9B3EAD-A2B3-42C4-927C-3455E3E69EE6}"/>
          </ac:spMkLst>
        </pc:spChg>
        <pc:grpChg chg="add del">
          <ac:chgData name="Dr.Riche KR" userId="c5498e191667ea89" providerId="LiveId" clId="{B74DA92F-02DD-4B91-A68B-A3349E564640}" dt="2023-01-15T06:16:11.243" v="276" actId="26606"/>
          <ac:grpSpMkLst>
            <pc:docMk/>
            <pc:sldMk cId="0" sldId="1993219712"/>
            <ac:grpSpMk id="10" creationId="{F85E0883-9001-4D4E-9C91-E8D165DAF9C1}"/>
          </ac:grpSpMkLst>
        </pc:grpChg>
        <pc:graphicFrameChg chg="add del">
          <ac:chgData name="Dr.Riche KR" userId="c5498e191667ea89" providerId="LiveId" clId="{B74DA92F-02DD-4B91-A68B-A3349E564640}" dt="2023-01-15T06:16:11.243" v="276" actId="26606"/>
          <ac:graphicFrameMkLst>
            <pc:docMk/>
            <pc:sldMk cId="0" sldId="1993219712"/>
            <ac:graphicFrameMk id="6" creationId="{BE94F474-5285-F2F1-C9A3-70F0AACC4F6F}"/>
          </ac:graphicFrameMkLst>
        </pc:graphicFrameChg>
      </pc:sldChg>
      <pc:sldChg chg="addSp delSp modSp mod setBg">
        <pc:chgData name="Dr.Riche KR" userId="c5498e191667ea89" providerId="LiveId" clId="{B74DA92F-02DD-4B91-A68B-A3349E564640}" dt="2023-01-15T06:12:01.622" v="179" actId="1076"/>
        <pc:sldMkLst>
          <pc:docMk/>
          <pc:sldMk cId="26602833" sldId="1993219714"/>
        </pc:sldMkLst>
        <pc:spChg chg="mod">
          <ac:chgData name="Dr.Riche KR" userId="c5498e191667ea89" providerId="LiveId" clId="{B74DA92F-02DD-4B91-A68B-A3349E564640}" dt="2023-01-15T06:09:29.785" v="145" actId="1076"/>
          <ac:spMkLst>
            <pc:docMk/>
            <pc:sldMk cId="26602833" sldId="1993219714"/>
            <ac:spMk id="2" creationId="{F93E2015-F847-9397-4B09-780025E01FA1}"/>
          </ac:spMkLst>
        </pc:spChg>
        <pc:spChg chg="mod ord">
          <ac:chgData name="Dr.Riche KR" userId="c5498e191667ea89" providerId="LiveId" clId="{B74DA92F-02DD-4B91-A68B-A3349E564640}" dt="2023-01-15T06:09:11.689" v="136" actId="26606"/>
          <ac:spMkLst>
            <pc:docMk/>
            <pc:sldMk cId="26602833" sldId="1993219714"/>
            <ac:spMk id="3" creationId="{66AD485D-1285-DE4A-772F-3C8614E974B3}"/>
          </ac:spMkLst>
        </pc:spChg>
        <pc:spChg chg="mod ord">
          <ac:chgData name="Dr.Riche KR" userId="c5498e191667ea89" providerId="LiveId" clId="{B74DA92F-02DD-4B91-A68B-A3349E564640}" dt="2023-01-15T06:09:33.195" v="146" actId="1076"/>
          <ac:spMkLst>
            <pc:docMk/>
            <pc:sldMk cId="26602833" sldId="1993219714"/>
            <ac:spMk id="5" creationId="{2DA1BE77-CCC7-00CF-1402-0BF6919808AA}"/>
          </ac:spMkLst>
        </pc:spChg>
        <pc:spChg chg="add del">
          <ac:chgData name="Dr.Riche KR" userId="c5498e191667ea89" providerId="LiveId" clId="{B74DA92F-02DD-4B91-A68B-A3349E564640}" dt="2023-01-15T06:02:39.135" v="100" actId="26606"/>
          <ac:spMkLst>
            <pc:docMk/>
            <pc:sldMk cId="26602833" sldId="1993219714"/>
            <ac:spMk id="8" creationId="{89C8D586-1ECD-4981-BED2-97336112C0AD}"/>
          </ac:spMkLst>
        </pc:spChg>
        <pc:spChg chg="add del">
          <ac:chgData name="Dr.Riche KR" userId="c5498e191667ea89" providerId="LiveId" clId="{B74DA92F-02DD-4B91-A68B-A3349E564640}" dt="2023-01-15T05:58:37.568" v="13" actId="26606"/>
          <ac:spMkLst>
            <pc:docMk/>
            <pc:sldMk cId="26602833" sldId="1993219714"/>
            <ac:spMk id="14" creationId="{362E11DD-B54B-4751-9C17-39DAF9EF46E7}"/>
          </ac:spMkLst>
        </pc:spChg>
        <pc:spChg chg="add del">
          <ac:chgData name="Dr.Riche KR" userId="c5498e191667ea89" providerId="LiveId" clId="{B74DA92F-02DD-4B91-A68B-A3349E564640}" dt="2023-01-15T06:09:11.689" v="136" actId="26606"/>
          <ac:spMkLst>
            <pc:docMk/>
            <pc:sldMk cId="26602833" sldId="1993219714"/>
            <ac:spMk id="15" creationId="{F3AF35CD-DA30-4E34-B0F3-32C27766DA05}"/>
          </ac:spMkLst>
        </pc:spChg>
        <pc:spChg chg="add del">
          <ac:chgData name="Dr.Riche KR" userId="c5498e191667ea89" providerId="LiveId" clId="{B74DA92F-02DD-4B91-A68B-A3349E564640}" dt="2023-01-15T05:58:40.717" v="15" actId="26606"/>
          <ac:spMkLst>
            <pc:docMk/>
            <pc:sldMk cId="26602833" sldId="1993219714"/>
            <ac:spMk id="20" creationId="{504B0465-3B07-49BF-BEA7-D81476246293}"/>
          </ac:spMkLst>
        </pc:spChg>
        <pc:spChg chg="add del">
          <ac:chgData name="Dr.Riche KR" userId="c5498e191667ea89" providerId="LiveId" clId="{B74DA92F-02DD-4B91-A68B-A3349E564640}" dt="2023-01-15T05:58:40.717" v="15" actId="26606"/>
          <ac:spMkLst>
            <pc:docMk/>
            <pc:sldMk cId="26602833" sldId="1993219714"/>
            <ac:spMk id="22" creationId="{49B7FFA5-14CB-4A4F-9BCC-CA3AA5D9D276}"/>
          </ac:spMkLst>
        </pc:spChg>
        <pc:spChg chg="add del">
          <ac:chgData name="Dr.Riche KR" userId="c5498e191667ea89" providerId="LiveId" clId="{B74DA92F-02DD-4B91-A68B-A3349E564640}" dt="2023-01-15T05:58:40.717" v="15" actId="26606"/>
          <ac:spMkLst>
            <pc:docMk/>
            <pc:sldMk cId="26602833" sldId="1993219714"/>
            <ac:spMk id="23" creationId="{E009DD9B-5EE2-4C0D-8B2B-351C8C102205}"/>
          </ac:spMkLst>
        </pc:spChg>
        <pc:spChg chg="add del">
          <ac:chgData name="Dr.Riche KR" userId="c5498e191667ea89" providerId="LiveId" clId="{B74DA92F-02DD-4B91-A68B-A3349E564640}" dt="2023-01-15T05:58:40.717" v="15" actId="26606"/>
          <ac:spMkLst>
            <pc:docMk/>
            <pc:sldMk cId="26602833" sldId="1993219714"/>
            <ac:spMk id="24" creationId="{04E48745-7512-4EC2-9E20-9092D12150CA}"/>
          </ac:spMkLst>
        </pc:spChg>
        <pc:spChg chg="add del">
          <ac:chgData name="Dr.Riche KR" userId="c5498e191667ea89" providerId="LiveId" clId="{B74DA92F-02DD-4B91-A68B-A3349E564640}" dt="2023-01-15T05:58:40.717" v="15" actId="26606"/>
          <ac:spMkLst>
            <pc:docMk/>
            <pc:sldMk cId="26602833" sldId="1993219714"/>
            <ac:spMk id="25" creationId="{E720DB99-7745-4E75-9D96-AAB6D55C531E}"/>
          </ac:spMkLst>
        </pc:spChg>
        <pc:spChg chg="add del">
          <ac:chgData name="Dr.Riche KR" userId="c5498e191667ea89" providerId="LiveId" clId="{B74DA92F-02DD-4B91-A68B-A3349E564640}" dt="2023-01-15T05:58:40.717" v="15" actId="26606"/>
          <ac:spMkLst>
            <pc:docMk/>
            <pc:sldMk cId="26602833" sldId="1993219714"/>
            <ac:spMk id="26" creationId="{D68803C4-E159-4360-B7BB-74205C8F782D}"/>
          </ac:spMkLst>
        </pc:spChg>
        <pc:spChg chg="add del">
          <ac:chgData name="Dr.Riche KR" userId="c5498e191667ea89" providerId="LiveId" clId="{B74DA92F-02DD-4B91-A68B-A3349E564640}" dt="2023-01-15T05:59:59.133" v="41" actId="26606"/>
          <ac:spMkLst>
            <pc:docMk/>
            <pc:sldMk cId="26602833" sldId="1993219714"/>
            <ac:spMk id="29" creationId="{362E11DD-B54B-4751-9C17-39DAF9EF46E7}"/>
          </ac:spMkLst>
        </pc:spChg>
        <pc:grpChg chg="add del">
          <ac:chgData name="Dr.Riche KR" userId="c5498e191667ea89" providerId="LiveId" clId="{B74DA92F-02DD-4B91-A68B-A3349E564640}" dt="2023-01-15T06:02:39.135" v="100" actId="26606"/>
          <ac:grpSpMkLst>
            <pc:docMk/>
            <pc:sldMk cId="26602833" sldId="1993219714"/>
            <ac:grpSpMk id="7" creationId="{16DBFAD4-B5FC-442B-A283-381B01B195F7}"/>
          </ac:grpSpMkLst>
        </pc:grpChg>
        <pc:grpChg chg="add del">
          <ac:chgData name="Dr.Riche KR" userId="c5498e191667ea89" providerId="LiveId" clId="{B74DA92F-02DD-4B91-A68B-A3349E564640}" dt="2023-01-15T06:02:39.135" v="100" actId="26606"/>
          <ac:grpSpMkLst>
            <pc:docMk/>
            <pc:sldMk cId="26602833" sldId="1993219714"/>
            <ac:grpSpMk id="9" creationId="{AF001A23-2767-4A31-BD30-56112DE9527E}"/>
          </ac:grpSpMkLst>
        </pc:grpChg>
        <pc:grpChg chg="add del">
          <ac:chgData name="Dr.Riche KR" userId="c5498e191667ea89" providerId="LiveId" clId="{B74DA92F-02DD-4B91-A68B-A3349E564640}" dt="2023-01-15T05:58:37.568" v="13" actId="26606"/>
          <ac:grpSpMkLst>
            <pc:docMk/>
            <pc:sldMk cId="26602833" sldId="1993219714"/>
            <ac:grpSpMk id="10" creationId="{16DBFAD4-B5FC-442B-A283-381B01B195F7}"/>
          </ac:grpSpMkLst>
        </pc:grpChg>
        <pc:grpChg chg="add del">
          <ac:chgData name="Dr.Riche KR" userId="c5498e191667ea89" providerId="LiveId" clId="{B74DA92F-02DD-4B91-A68B-A3349E564640}" dt="2023-01-15T06:09:11.689" v="136" actId="26606"/>
          <ac:grpSpMkLst>
            <pc:docMk/>
            <pc:sldMk cId="26602833" sldId="1993219714"/>
            <ac:grpSpMk id="11" creationId="{EC78E3E1-BBBA-4058-AAEB-714F04B0257C}"/>
          </ac:grpSpMkLst>
        </pc:grpChg>
        <pc:grpChg chg="add del">
          <ac:chgData name="Dr.Riche KR" userId="c5498e191667ea89" providerId="LiveId" clId="{B74DA92F-02DD-4B91-A68B-A3349E564640}" dt="2023-01-15T05:58:37.568" v="13" actId="26606"/>
          <ac:grpSpMkLst>
            <pc:docMk/>
            <pc:sldMk cId="26602833" sldId="1993219714"/>
            <ac:grpSpMk id="16" creationId="{B55DE4E1-F219-45A4-96D9-9A86D0E4DBD2}"/>
          </ac:grpSpMkLst>
        </pc:grpChg>
        <pc:grpChg chg="add del">
          <ac:chgData name="Dr.Riche KR" userId="c5498e191667ea89" providerId="LiveId" clId="{B74DA92F-02DD-4B91-A68B-A3349E564640}" dt="2023-01-15T06:09:11.689" v="136" actId="26606"/>
          <ac:grpSpMkLst>
            <pc:docMk/>
            <pc:sldMk cId="26602833" sldId="1993219714"/>
            <ac:grpSpMk id="17" creationId="{BCFC42DC-2C46-47C4-BC61-530557385DBD}"/>
          </ac:grpSpMkLst>
        </pc:grpChg>
        <pc:grpChg chg="add del">
          <ac:chgData name="Dr.Riche KR" userId="c5498e191667ea89" providerId="LiveId" clId="{B74DA92F-02DD-4B91-A68B-A3349E564640}" dt="2023-01-15T05:58:40.717" v="15" actId="26606"/>
          <ac:grpSpMkLst>
            <pc:docMk/>
            <pc:sldMk cId="26602833" sldId="1993219714"/>
            <ac:grpSpMk id="21" creationId="{16DBFAD4-B5FC-442B-A283-381B01B195F7}"/>
          </ac:grpSpMkLst>
        </pc:grpChg>
        <pc:grpChg chg="add del">
          <ac:chgData name="Dr.Riche KR" userId="c5498e191667ea89" providerId="LiveId" clId="{B74DA92F-02DD-4B91-A68B-A3349E564640}" dt="2023-01-15T05:59:59.133" v="41" actId="26606"/>
          <ac:grpSpMkLst>
            <pc:docMk/>
            <pc:sldMk cId="26602833" sldId="1993219714"/>
            <ac:grpSpMk id="28" creationId="{16DBFAD4-B5FC-442B-A283-381B01B195F7}"/>
          </ac:grpSpMkLst>
        </pc:grpChg>
        <pc:grpChg chg="add del">
          <ac:chgData name="Dr.Riche KR" userId="c5498e191667ea89" providerId="LiveId" clId="{B74DA92F-02DD-4B91-A68B-A3349E564640}" dt="2023-01-15T05:59:59.133" v="41" actId="26606"/>
          <ac:grpSpMkLst>
            <pc:docMk/>
            <pc:sldMk cId="26602833" sldId="1993219714"/>
            <ac:grpSpMk id="30" creationId="{B55DE4E1-F219-45A4-96D9-9A86D0E4DBD2}"/>
          </ac:grpSpMkLst>
        </pc:grpChg>
        <pc:picChg chg="add del mod ord">
          <ac:chgData name="Dr.Riche KR" userId="c5498e191667ea89" providerId="LiveId" clId="{B74DA92F-02DD-4B91-A68B-A3349E564640}" dt="2023-01-15T06:09:14.281" v="139" actId="478"/>
          <ac:picMkLst>
            <pc:docMk/>
            <pc:sldMk cId="26602833" sldId="1993219714"/>
            <ac:picMk id="4" creationId="{26304523-19B4-D960-727F-98F6C455D855}"/>
          </ac:picMkLst>
        </pc:picChg>
        <pc:picChg chg="add del mod">
          <ac:chgData name="Dr.Riche KR" userId="c5498e191667ea89" providerId="LiveId" clId="{B74DA92F-02DD-4B91-A68B-A3349E564640}" dt="2023-01-15T06:10:12.393" v="171" actId="1076"/>
          <ac:picMkLst>
            <pc:docMk/>
            <pc:sldMk cId="26602833" sldId="1993219714"/>
            <ac:picMk id="6" creationId="{BED8CC5D-0B1E-34BA-5C24-908918D04789}"/>
          </ac:picMkLst>
        </pc:picChg>
        <pc:picChg chg="add mod">
          <ac:chgData name="Dr.Riche KR" userId="c5498e191667ea89" providerId="LiveId" clId="{B74DA92F-02DD-4B91-A68B-A3349E564640}" dt="2023-01-15T06:12:01.622" v="179" actId="1076"/>
          <ac:picMkLst>
            <pc:docMk/>
            <pc:sldMk cId="26602833" sldId="1993219714"/>
            <ac:picMk id="27" creationId="{18818202-70D3-A307-29F8-BF16058FFE64}"/>
          </ac:picMkLst>
        </pc:picChg>
      </pc:sldChg>
      <pc:sldChg chg="modSp mod">
        <pc:chgData name="Dr.Riche KR" userId="c5498e191667ea89" providerId="LiveId" clId="{B74DA92F-02DD-4B91-A68B-A3349E564640}" dt="2023-01-16T08:18:18.579" v="1619" actId="20577"/>
        <pc:sldMkLst>
          <pc:docMk/>
          <pc:sldMk cId="164451761" sldId="1993219716"/>
        </pc:sldMkLst>
        <pc:spChg chg="mod">
          <ac:chgData name="Dr.Riche KR" userId="c5498e191667ea89" providerId="LiveId" clId="{B74DA92F-02DD-4B91-A68B-A3349E564640}" dt="2023-01-16T08:04:08.204" v="1410" actId="20577"/>
          <ac:spMkLst>
            <pc:docMk/>
            <pc:sldMk cId="164451761" sldId="1993219716"/>
            <ac:spMk id="9" creationId="{A52F00CA-0402-4222-B1A1-3F4EDFF13F37}"/>
          </ac:spMkLst>
        </pc:spChg>
        <pc:graphicFrameChg chg="modGraphic">
          <ac:chgData name="Dr.Riche KR" userId="c5498e191667ea89" providerId="LiveId" clId="{B74DA92F-02DD-4B91-A68B-A3349E564640}" dt="2023-01-16T08:18:18.579" v="1619" actId="20577"/>
          <ac:graphicFrameMkLst>
            <pc:docMk/>
            <pc:sldMk cId="164451761" sldId="1993219716"/>
            <ac:graphicFrameMk id="6" creationId="{B4F8F3C0-0603-81B9-09F4-C72007C842E4}"/>
          </ac:graphicFrameMkLst>
        </pc:graphicFrameChg>
      </pc:sldChg>
      <pc:sldChg chg="modSp mod">
        <pc:chgData name="Dr.Riche KR" userId="c5498e191667ea89" providerId="LiveId" clId="{B74DA92F-02DD-4B91-A68B-A3349E564640}" dt="2023-01-16T03:05:13.172" v="529" actId="20577"/>
        <pc:sldMkLst>
          <pc:docMk/>
          <pc:sldMk cId="2802947313" sldId="1993219721"/>
        </pc:sldMkLst>
        <pc:spChg chg="mod">
          <ac:chgData name="Dr.Riche KR" userId="c5498e191667ea89" providerId="LiveId" clId="{B74DA92F-02DD-4B91-A68B-A3349E564640}" dt="2023-01-16T03:05:13.172" v="529" actId="20577"/>
          <ac:spMkLst>
            <pc:docMk/>
            <pc:sldMk cId="2802947313" sldId="1993219721"/>
            <ac:spMk id="3" creationId="{88A68968-BA84-C9C2-F980-BA859F13CCEB}"/>
          </ac:spMkLst>
        </pc:spChg>
      </pc:sldChg>
      <pc:sldChg chg="modSp mod">
        <pc:chgData name="Dr.Riche KR" userId="c5498e191667ea89" providerId="LiveId" clId="{B74DA92F-02DD-4B91-A68B-A3349E564640}" dt="2023-01-16T03:32:40.702" v="532" actId="14100"/>
        <pc:sldMkLst>
          <pc:docMk/>
          <pc:sldMk cId="2114811951" sldId="1993219722"/>
        </pc:sldMkLst>
        <pc:spChg chg="mod">
          <ac:chgData name="Dr.Riche KR" userId="c5498e191667ea89" providerId="LiveId" clId="{B74DA92F-02DD-4B91-A68B-A3349E564640}" dt="2023-01-16T03:32:40.702" v="532" actId="14100"/>
          <ac:spMkLst>
            <pc:docMk/>
            <pc:sldMk cId="2114811951" sldId="1993219722"/>
            <ac:spMk id="8" creationId="{A7FF5167-A41E-8507-39E4-7AD20533E013}"/>
          </ac:spMkLst>
        </pc:spChg>
        <pc:picChg chg="mod">
          <ac:chgData name="Dr.Riche KR" userId="c5498e191667ea89" providerId="LiveId" clId="{B74DA92F-02DD-4B91-A68B-A3349E564640}" dt="2023-01-16T03:32:10.090" v="531" actId="1076"/>
          <ac:picMkLst>
            <pc:docMk/>
            <pc:sldMk cId="2114811951" sldId="1993219722"/>
            <ac:picMk id="7" creationId="{20B691EB-59F7-AE9A-9D6E-A8A3D349F70A}"/>
          </ac:picMkLst>
        </pc:picChg>
      </pc:sldChg>
      <pc:sldChg chg="addSp delSp modSp new mod setBg">
        <pc:chgData name="Dr.Riche KR" userId="c5498e191667ea89" providerId="LiveId" clId="{B74DA92F-02DD-4B91-A68B-A3349E564640}" dt="2023-01-16T08:38:55.199" v="1691" actId="26606"/>
        <pc:sldMkLst>
          <pc:docMk/>
          <pc:sldMk cId="1508159654" sldId="1993219723"/>
        </pc:sldMkLst>
        <pc:spChg chg="mod ord">
          <ac:chgData name="Dr.Riche KR" userId="c5498e191667ea89" providerId="LiveId" clId="{B74DA92F-02DD-4B91-A68B-A3349E564640}" dt="2023-01-16T08:38:55.199" v="1691" actId="26606"/>
          <ac:spMkLst>
            <pc:docMk/>
            <pc:sldMk cId="1508159654" sldId="1993219723"/>
            <ac:spMk id="2" creationId="{DD8F5656-AD2F-A68C-2720-83F80783DF9D}"/>
          </ac:spMkLst>
        </pc:spChg>
        <pc:spChg chg="add del">
          <ac:chgData name="Dr.Riche KR" userId="c5498e191667ea89" providerId="LiveId" clId="{B74DA92F-02DD-4B91-A68B-A3349E564640}" dt="2023-01-16T08:38:55.199" v="1691" actId="26606"/>
          <ac:spMkLst>
            <pc:docMk/>
            <pc:sldMk cId="1508159654" sldId="1993219723"/>
            <ac:spMk id="1031" creationId="{AB8C311F-7253-4AED-9701-7FC0708C41C7}"/>
          </ac:spMkLst>
        </pc:spChg>
        <pc:spChg chg="add del">
          <ac:chgData name="Dr.Riche KR" userId="c5498e191667ea89" providerId="LiveId" clId="{B74DA92F-02DD-4B91-A68B-A3349E564640}" dt="2023-01-16T08:38:55.199" v="1691" actId="26606"/>
          <ac:spMkLst>
            <pc:docMk/>
            <pc:sldMk cId="1508159654" sldId="1993219723"/>
            <ac:spMk id="1033" creationId="{E2384209-CB15-4CDF-9D31-C44FD9A3F20D}"/>
          </ac:spMkLst>
        </pc:spChg>
        <pc:spChg chg="add del">
          <ac:chgData name="Dr.Riche KR" userId="c5498e191667ea89" providerId="LiveId" clId="{B74DA92F-02DD-4B91-A68B-A3349E564640}" dt="2023-01-16T08:38:55.199" v="1691" actId="26606"/>
          <ac:spMkLst>
            <pc:docMk/>
            <pc:sldMk cId="1508159654" sldId="1993219723"/>
            <ac:spMk id="1035" creationId="{2633B3B5-CC90-43F0-8714-D31D1F3F0209}"/>
          </ac:spMkLst>
        </pc:spChg>
        <pc:spChg chg="add del">
          <ac:chgData name="Dr.Riche KR" userId="c5498e191667ea89" providerId="LiveId" clId="{B74DA92F-02DD-4B91-A68B-A3349E564640}" dt="2023-01-16T08:38:55.199" v="1691" actId="26606"/>
          <ac:spMkLst>
            <pc:docMk/>
            <pc:sldMk cId="1508159654" sldId="1993219723"/>
            <ac:spMk id="1037" creationId="{A8D57A06-A426-446D-B02C-A2DC6B62E45E}"/>
          </ac:spMkLst>
        </pc:spChg>
        <pc:spChg chg="add del">
          <ac:chgData name="Dr.Riche KR" userId="c5498e191667ea89" providerId="LiveId" clId="{B74DA92F-02DD-4B91-A68B-A3349E564640}" dt="2023-01-16T08:38:55.199" v="1691" actId="26606"/>
          <ac:spMkLst>
            <pc:docMk/>
            <pc:sldMk cId="1508159654" sldId="1993219723"/>
            <ac:spMk id="1042" creationId="{0205D939-00C4-4F2E-9797-3170DD040D90}"/>
          </ac:spMkLst>
        </pc:spChg>
        <pc:spChg chg="add del">
          <ac:chgData name="Dr.Riche KR" userId="c5498e191667ea89" providerId="LiveId" clId="{B74DA92F-02DD-4B91-A68B-A3349E564640}" dt="2023-01-16T08:38:55.199" v="1691" actId="26606"/>
          <ac:spMkLst>
            <pc:docMk/>
            <pc:sldMk cId="1508159654" sldId="1993219723"/>
            <ac:spMk id="1044" creationId="{38EE4E44-1403-472B-8C01-D354CB8F5AE7}"/>
          </ac:spMkLst>
        </pc:spChg>
        <pc:spChg chg="add del">
          <ac:chgData name="Dr.Riche KR" userId="c5498e191667ea89" providerId="LiveId" clId="{B74DA92F-02DD-4B91-A68B-A3349E564640}" dt="2023-01-16T08:38:55.199" v="1691" actId="26606"/>
          <ac:spMkLst>
            <pc:docMk/>
            <pc:sldMk cId="1508159654" sldId="1993219723"/>
            <ac:spMk id="1046" creationId="{583CCE40-4C5F-42D3-86D9-7892AD1E98E3}"/>
          </ac:spMkLst>
        </pc:spChg>
        <pc:spChg chg="add del">
          <ac:chgData name="Dr.Riche KR" userId="c5498e191667ea89" providerId="LiveId" clId="{B74DA92F-02DD-4B91-A68B-A3349E564640}" dt="2023-01-16T08:38:36.162" v="1684" actId="26606"/>
          <ac:spMkLst>
            <pc:docMk/>
            <pc:sldMk cId="1508159654" sldId="1993219723"/>
            <ac:spMk id="1051" creationId="{D99D2C73-08B0-4F6B-A8E9-4651E6BDBE48}"/>
          </ac:spMkLst>
        </pc:spChg>
        <pc:spChg chg="add del">
          <ac:chgData name="Dr.Riche KR" userId="c5498e191667ea89" providerId="LiveId" clId="{B74DA92F-02DD-4B91-A68B-A3349E564640}" dt="2023-01-16T08:38:36.162" v="1684" actId="26606"/>
          <ac:spMkLst>
            <pc:docMk/>
            <pc:sldMk cId="1508159654" sldId="1993219723"/>
            <ac:spMk id="1053" creationId="{968DB88C-7EF2-487C-85D1-848F61F13E3F}"/>
          </ac:spMkLst>
        </pc:spChg>
        <pc:spChg chg="add del">
          <ac:chgData name="Dr.Riche KR" userId="c5498e191667ea89" providerId="LiveId" clId="{B74DA92F-02DD-4B91-A68B-A3349E564640}" dt="2023-01-16T08:38:42.508" v="1686" actId="26606"/>
          <ac:spMkLst>
            <pc:docMk/>
            <pc:sldMk cId="1508159654" sldId="1993219723"/>
            <ac:spMk id="1055" creationId="{9EFF17D4-9A8C-4CE5-B096-D8CCD4400437}"/>
          </ac:spMkLst>
        </pc:spChg>
        <pc:spChg chg="add del">
          <ac:chgData name="Dr.Riche KR" userId="c5498e191667ea89" providerId="LiveId" clId="{B74DA92F-02DD-4B91-A68B-A3349E564640}" dt="2023-01-16T08:38:42.508" v="1686" actId="26606"/>
          <ac:spMkLst>
            <pc:docMk/>
            <pc:sldMk cId="1508159654" sldId="1993219723"/>
            <ac:spMk id="1056" creationId="{5F9CFCE6-877F-4858-B8BD-2C52CA8AFBC4}"/>
          </ac:spMkLst>
        </pc:spChg>
        <pc:spChg chg="add del">
          <ac:chgData name="Dr.Riche KR" userId="c5498e191667ea89" providerId="LiveId" clId="{B74DA92F-02DD-4B91-A68B-A3349E564640}" dt="2023-01-16T08:38:42.508" v="1686" actId="26606"/>
          <ac:spMkLst>
            <pc:docMk/>
            <pc:sldMk cId="1508159654" sldId="1993219723"/>
            <ac:spMk id="1057" creationId="{8213F8A0-12AE-4514-8372-0DD766EC28EE}"/>
          </ac:spMkLst>
        </pc:spChg>
        <pc:spChg chg="add del">
          <ac:chgData name="Dr.Riche KR" userId="c5498e191667ea89" providerId="LiveId" clId="{B74DA92F-02DD-4B91-A68B-A3349E564640}" dt="2023-01-16T08:38:44.786" v="1688" actId="26606"/>
          <ac:spMkLst>
            <pc:docMk/>
            <pc:sldMk cId="1508159654" sldId="1993219723"/>
            <ac:spMk id="1059" creationId="{0205D939-00C4-4F2E-9797-3170DD040D90}"/>
          </ac:spMkLst>
        </pc:spChg>
        <pc:spChg chg="add del">
          <ac:chgData name="Dr.Riche KR" userId="c5498e191667ea89" providerId="LiveId" clId="{B74DA92F-02DD-4B91-A68B-A3349E564640}" dt="2023-01-16T08:38:44.786" v="1688" actId="26606"/>
          <ac:spMkLst>
            <pc:docMk/>
            <pc:sldMk cId="1508159654" sldId="1993219723"/>
            <ac:spMk id="1060" creationId="{38EE4E44-1403-472B-8C01-D354CB8F5AE7}"/>
          </ac:spMkLst>
        </pc:spChg>
        <pc:spChg chg="add del">
          <ac:chgData name="Dr.Riche KR" userId="c5498e191667ea89" providerId="LiveId" clId="{B74DA92F-02DD-4B91-A68B-A3349E564640}" dt="2023-01-16T08:38:44.786" v="1688" actId="26606"/>
          <ac:spMkLst>
            <pc:docMk/>
            <pc:sldMk cId="1508159654" sldId="1993219723"/>
            <ac:spMk id="1061" creationId="{583CCE40-4C5F-42D3-86D9-7892AD1E98E3}"/>
          </ac:spMkLst>
        </pc:spChg>
        <pc:spChg chg="add del">
          <ac:chgData name="Dr.Riche KR" userId="c5498e191667ea89" providerId="LiveId" clId="{B74DA92F-02DD-4B91-A68B-A3349E564640}" dt="2023-01-16T08:38:53.277" v="1690" actId="26606"/>
          <ac:spMkLst>
            <pc:docMk/>
            <pc:sldMk cId="1508159654" sldId="1993219723"/>
            <ac:spMk id="1063" creationId="{5F9CFCE6-877F-4858-B8BD-2C52CA8AFBC4}"/>
          </ac:spMkLst>
        </pc:spChg>
        <pc:spChg chg="add del">
          <ac:chgData name="Dr.Riche KR" userId="c5498e191667ea89" providerId="LiveId" clId="{B74DA92F-02DD-4B91-A68B-A3349E564640}" dt="2023-01-16T08:38:53.277" v="1690" actId="26606"/>
          <ac:spMkLst>
            <pc:docMk/>
            <pc:sldMk cId="1508159654" sldId="1993219723"/>
            <ac:spMk id="1064" creationId="{8213F8A0-12AE-4514-8372-0DD766EC28EE}"/>
          </ac:spMkLst>
        </pc:spChg>
        <pc:spChg chg="add del">
          <ac:chgData name="Dr.Riche KR" userId="c5498e191667ea89" providerId="LiveId" clId="{B74DA92F-02DD-4B91-A68B-A3349E564640}" dt="2023-01-16T08:38:53.277" v="1690" actId="26606"/>
          <ac:spMkLst>
            <pc:docMk/>
            <pc:sldMk cId="1508159654" sldId="1993219723"/>
            <ac:spMk id="1065" creationId="{9EFF17D4-9A8C-4CE5-B096-D8CCD4400437}"/>
          </ac:spMkLst>
        </pc:spChg>
        <pc:picChg chg="add mod">
          <ac:chgData name="Dr.Riche KR" userId="c5498e191667ea89" providerId="LiveId" clId="{B74DA92F-02DD-4B91-A68B-A3349E564640}" dt="2023-01-16T08:38:55.199" v="1691" actId="26606"/>
          <ac:picMkLst>
            <pc:docMk/>
            <pc:sldMk cId="1508159654" sldId="1993219723"/>
            <ac:picMk id="1026" creationId="{BF97CC30-6D4F-1249-6CC5-7B5CD4273F1E}"/>
          </ac:picMkLst>
        </pc:picChg>
        <pc:picChg chg="add mod">
          <ac:chgData name="Dr.Riche KR" userId="c5498e191667ea89" providerId="LiveId" clId="{B74DA92F-02DD-4B91-A68B-A3349E564640}" dt="2023-01-16T08:38:55.199" v="1691" actId="26606"/>
          <ac:picMkLst>
            <pc:docMk/>
            <pc:sldMk cId="1508159654" sldId="1993219723"/>
            <ac:picMk id="1028" creationId="{E663F6A0-0085-60DA-885C-571C320B0A48}"/>
          </ac:picMkLst>
        </pc:picChg>
      </pc:sldChg>
      <pc:sldChg chg="addSp delSp modSp new mod">
        <pc:chgData name="Dr.Riche KR" userId="c5498e191667ea89" providerId="LiveId" clId="{B74DA92F-02DD-4B91-A68B-A3349E564640}" dt="2023-01-16T11:03:22.416" v="2192" actId="207"/>
        <pc:sldMkLst>
          <pc:docMk/>
          <pc:sldMk cId="891363043" sldId="1993219724"/>
        </pc:sldMkLst>
        <pc:spChg chg="add mod">
          <ac:chgData name="Dr.Riche KR" userId="c5498e191667ea89" providerId="LiveId" clId="{B74DA92F-02DD-4B91-A68B-A3349E564640}" dt="2023-01-16T11:03:22.416" v="2192" actId="207"/>
          <ac:spMkLst>
            <pc:docMk/>
            <pc:sldMk cId="891363043" sldId="1993219724"/>
            <ac:spMk id="5" creationId="{2C90F576-67EF-B40A-0893-E8151821B565}"/>
          </ac:spMkLst>
        </pc:spChg>
        <pc:spChg chg="add mod">
          <ac:chgData name="Dr.Riche KR" userId="c5498e191667ea89" providerId="LiveId" clId="{B74DA92F-02DD-4B91-A68B-A3349E564640}" dt="2023-01-16T11:03:15.893" v="2191" actId="1076"/>
          <ac:spMkLst>
            <pc:docMk/>
            <pc:sldMk cId="891363043" sldId="1993219724"/>
            <ac:spMk id="8" creationId="{6CC7AFE6-5037-FF04-60B8-7967CC92AE9D}"/>
          </ac:spMkLst>
        </pc:spChg>
        <pc:picChg chg="add del mod">
          <ac:chgData name="Dr.Riche KR" userId="c5498e191667ea89" providerId="LiveId" clId="{B74DA92F-02DD-4B91-A68B-A3349E564640}" dt="2023-01-16T11:02:02.812" v="2126" actId="478"/>
          <ac:picMkLst>
            <pc:docMk/>
            <pc:sldMk cId="891363043" sldId="1993219724"/>
            <ac:picMk id="4" creationId="{9FA504E0-832C-F4ED-016F-D6FC8697B4FC}"/>
          </ac:picMkLst>
        </pc:picChg>
        <pc:picChg chg="add mod">
          <ac:chgData name="Dr.Riche KR" userId="c5498e191667ea89" providerId="LiveId" clId="{B74DA92F-02DD-4B91-A68B-A3349E564640}" dt="2023-01-16T11:02:17.436" v="2130" actId="1076"/>
          <ac:picMkLst>
            <pc:docMk/>
            <pc:sldMk cId="891363043" sldId="1993219724"/>
            <ac:picMk id="7" creationId="{6F39FFDD-AE74-0F3B-2DAA-EF1763D015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968C5-44C8-4801-BC9B-7EA521646BF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ECA3-0097-40C0-B296-A2DCF9D21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5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6AECE-2149-43C5-8579-6984A601FC1D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518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8572C-E512-46E4-8771-BC027C3D67E2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7150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83815-4AD9-4309-B6B1-47B259F61DB9}" type="slidenum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90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9932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07537-6B38-412B-B68D-5C7482A205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907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0FEAF-3A72-4564-A8A0-2AFD5B4163A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48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8572C-E512-46E4-8771-BC027C3D67E2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2341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8572C-E512-46E4-8771-BC027C3D67E2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1826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8572C-E512-46E4-8771-BC027C3D67E2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8570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8572C-E512-46E4-8771-BC027C3D67E2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839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D05CEE92-873C-4460-9E3E-F12F37C2FF3C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865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D49AFF0B-4C2A-440D-B9E0-C1F06FBB46DB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001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BC496757-337E-4228-AC74-099DA4BD180E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9773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AFB6DB07-4C03-468E-82D9-E1B257568ABD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6780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5BDEF0DA-8DD3-490F-9602-0E502D124A9B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1970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382625E6-8A97-4F2A-BA81-D6B9581013F0}" type="datetime1">
              <a:rPr lang="th-TH" smtClean="0"/>
              <a:t>16/01/66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426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7319CCD5-92C2-46C1-9A55-AFECFFC0CB2E}" type="datetime1">
              <a:rPr lang="th-TH" smtClean="0"/>
              <a:t>16/01/66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3832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5CDA0078-919C-4011-8EB8-6493AA4A7519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6456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C3D95067-51BC-4C01-9873-EB343A78948B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7908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D47F-A1E4-4258-803B-7977E9D2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070C2-1E0B-4BE0-B772-D264F5333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BC74-63A8-4270-AACA-B0203E65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45B1C5E3-F279-43A9-A08D-8367B5985E57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308C-34C8-4E4B-9F98-FCFEA2010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643AB-1C60-48CF-987C-B2BB2DFF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3965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08197-A937-4CFA-8781-770CCBEE5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EE6F9-7E65-4A3B-AF60-7D8229654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6B40E-F7D3-4CFC-84FD-640611D3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9552-CB6C-4305-A220-B4BF90B4AF69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00544-B160-44C8-A18C-403B7A87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18730-7292-48B1-9C1F-6E4E24A1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148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3CC5A6C8-BDF4-4512-B88A-6BC95A44EAF4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6989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C2782-29D3-4D43-B343-222F3903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4022E-F899-463E-98B1-FB5C115C4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D07A2-0FB9-4D98-8534-23C185E4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D161-CB57-4419-A789-174B8C6963DB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751EC-0DC7-4D89-95E1-EC2EACC3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5A64-B53E-48E1-B307-3EDAC324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2091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B3C00-4676-4C8F-8DDB-4A20D6AD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29356-0591-4D24-9EDC-5B8CFF7FB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FACEF-F175-4C8F-8F5E-72ADD50D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2CFA-B70D-45D1-98F2-22D863B8B531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896E4-08A6-462D-9626-64BC8A70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8DB36-54A7-4AFF-9147-73F9607B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1702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8E2FB-8AA6-4E44-AF07-71CBD703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066B0-B07F-448F-8DC2-739BA80D1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BC659-5B86-4097-89B6-77724631F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42E57-F517-4C12-8418-2FD9C864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7A9D-CEA6-44F9-B95A-D6EB36E71A90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8C49B-0135-4807-9D97-3D0C2298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D5F14-BF83-47E4-8950-BDEC6B06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9015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F72E4-8408-40B0-94D0-94AE0E62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87AAB-AD4E-4C65-AF90-6A86A9C24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6A0A6-271A-41B7-AB91-81401DCC3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68C60-6945-4EA8-9F47-8B68415CF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67F617-A65A-45E5-85EB-5BA0FB672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385AE-8592-4E02-B64B-1CE638BF4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7A71-34CC-4E83-9BFB-3401AC7E73ED}" type="datetime1">
              <a:rPr lang="th-TH" smtClean="0"/>
              <a:t>16/01/66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298E9-2FCD-4B8B-8280-AA241F06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8C7FB1-C67F-4CB9-9A9C-0BE49BE6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9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20FF-7D8D-4F44-AB10-F0EFC727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79759-0611-41BC-83DB-DA467019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8B3C-1903-4245-8600-67C30FE94354}" type="datetime1">
              <a:rPr lang="th-TH" smtClean="0"/>
              <a:t>16/01/66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1DCCF-1879-48E4-855B-357B4FB16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CB97A-4716-46BA-B8A2-CAEFB106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878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456B8-44FF-4430-9996-7F8FB46C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5A97-6C78-407D-802E-0BE320A8C559}" type="datetime1">
              <a:rPr lang="th-TH" smtClean="0"/>
              <a:t>16/01/66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EB5F5-8C84-494C-B46C-F139EFE3C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DD6D0-5D74-4C91-B007-1AA28607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9861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3B59-D662-4D51-BDDA-D639569E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60C53-0006-4564-8B60-276DE1784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3C76C-F900-42AA-91AF-F4057912A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7D-9D68-4E67-AA01-88B72C76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1825-64A3-4EA6-AC36-D8045712D39E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5DE06-29D4-4088-AE48-666C90CEF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B7280-B857-411E-8ECE-A1CC31D1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570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E8C6-608F-48C6-9938-2F38F3F9D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4FBD1-8BB4-4250-85CB-67A4D5776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082E9-02D6-4370-B14D-0A3F40EA0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18688-B382-4BF7-9CB5-A9E534A1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C45E2-47AD-4006-883F-D75E29663BCF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5D793-FB24-4E37-8DF4-847BBFB5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F0828-E815-4E2C-8E37-A36CCB5C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2871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2B95-5D64-437B-9162-22A9C826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5D962D-0E15-4928-A081-D29F8D88D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A2453-FD79-4C2C-B137-1D5EB3A51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BDC7-B1DF-49E2-8001-1D1F6844CA2A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5EBF2-3EA4-484A-9F87-8F98DDC1D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00B04-8802-4E89-BF7E-96425D72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7193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15304E-84CB-4097-82D1-E8A339C07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57D44-03BE-40A8-8E2D-5CC1CE8EA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A4EC1-E397-444D-AA55-D7DC02154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D643-C360-4EBF-B025-B2D83367AE59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F7F9F-680F-40C6-8375-3EF2859CE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72630-8742-4182-BD0E-B0B4C9B3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125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430F3CF6-75FA-48BE-8DA1-AC08ED816DD4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8873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8C97-0CF3-4C21-B145-9B0F42BBDE31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59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C3AE2-A65B-43E3-9DC4-55AA1237739F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80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18B2A87-DC92-4FB0-AC6E-679BE87EB9A5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84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650D-061B-4C9B-9842-B345315B627B}" type="datetime1">
              <a:rPr lang="th-TH" smtClean="0"/>
              <a:t>16/01/66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60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DB3B-DF5F-4084-8323-B3C99A105674}" type="datetime1">
              <a:rPr lang="th-TH" smtClean="0"/>
              <a:t>16/01/66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9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44E6-CEC8-4F64-A85D-15352D24D5C2}" type="datetime1">
              <a:rPr lang="th-TH" smtClean="0"/>
              <a:t>16/01/66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47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84CE-C6E7-40B8-98F3-321EE82EAEB0}" type="datetime1">
              <a:rPr lang="th-TH" smtClean="0"/>
              <a:t>16/01/66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98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8E3E-6911-4433-84DF-E9A078C44600}" type="datetime1">
              <a:rPr lang="th-TH" smtClean="0"/>
              <a:t>16/01/66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47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5D24-3E5B-414F-B421-CAE7EC1E32A6}" type="datetime1">
              <a:rPr lang="th-TH" smtClean="0"/>
              <a:t>16/01/66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04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1EEA-D658-4D06-8B93-39FAF909B54E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0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2F941C9F-5C14-4075-809C-C67A5C9AEA09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207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1106-D274-48C0-B0AC-22B465091425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35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68189-7B66-BDAF-B4C0-0A5384AFC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0C429-AB6D-9E3E-96F4-AFE9028AD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D9229-CDBA-DC79-B5CB-05B6383F5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AB63-B248-4DEC-A1C8-62580BED5BCD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F466-DAA7-01B4-2E55-CD3CCC8C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11285-028F-1232-CCAC-C86BBB18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8488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D037-9E65-D8BF-73AA-9486E94F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C1C6A-CA1E-6198-0DBE-CF92F3172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7ECE9-CF29-7FF6-F069-5814670C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0BE6-2D61-4D68-96FA-53B1712178C0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7B9D8-31D8-2BFF-4A75-9C3081FA7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AD392-AA0F-A5DE-A77F-2BBC153B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1513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C70C-53B0-E7C1-6298-947AC1BF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A3567-5C01-B8D9-9902-980FD9B7D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7B364-7FAB-27FA-3527-04A5BBF3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BCB6-4ABF-4EE3-9FF5-8707C827B8C7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82A15-7632-6FB4-D14D-D46E6C24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AA42-C0AB-3CD0-27D7-B4B72BCC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3598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D8AB-76A7-4549-5892-91E67D54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64DE4-27A7-4DD6-E93C-12A0614AE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1A317-5484-8E80-6BAA-F7351E851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E8025-1580-1C55-954F-3ACAC7E9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A4150-7311-4333-B193-2A62B410CD99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B8451-C01C-7265-1548-0D48A503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882EA-458B-6B1C-D69A-3FDCB2616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3745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A6CF7-2943-314A-4E5C-02952696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7E0B0-47CB-1A50-760A-1466D6B2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E4A69-8142-B9B4-DE49-5AC0EE56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E7151-B63D-7AD9-F008-8BE37CA48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665BFF-7EB9-3C12-01B8-779742CB1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6C924-B6F9-8277-2486-5CB075650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C4609-A27C-461E-875B-932622CD094E}" type="datetime1">
              <a:rPr lang="th-TH" smtClean="0"/>
              <a:t>16/01/66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8D9C0-6F28-AD6F-C981-2E4E4100A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1EA9B-8221-81DE-C798-B7D1D446A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3401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19ADE-A72D-162C-A127-0BD46B4F7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51532D-6AEC-7976-6752-4F29DF8B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6005-3845-415D-9CA4-7E58F68245F2}" type="datetime1">
              <a:rPr lang="th-TH" smtClean="0"/>
              <a:t>16/01/66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846EC-E065-9D53-53D9-30F6066CA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EC924-0ED2-4953-0E46-FF6A804B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5233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959C7-6EA5-7B15-D215-89395CACB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F7C8-0BD7-42A8-AEDA-6C1858A5E708}" type="datetime1">
              <a:rPr lang="th-TH" smtClean="0"/>
              <a:t>16/01/66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05519-7921-1D00-17E3-4C4AF0DE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2CDB4-4E7A-87CD-F25D-C35E8CB2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0960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74103-D904-E263-BD08-40E57DF4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F8DC-3DDB-1724-F40F-9A82A5386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6FE2B-D529-E8F0-6E99-79EFED6A9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6D251-F945-4640-B5E7-2E383885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12F8-C96B-4492-988C-CF8D6B8699CB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70907-1D89-D7CF-0947-0601973A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1C7AE-893B-C3FE-2BD3-9EAE9E54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0885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CFC5-0D44-92F3-5675-B89F4E3E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501606-95E3-C250-CC0D-563B4CEAC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A9530-330E-4C74-D43D-9F23D4D03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92B5D-A493-B20A-180A-B401E057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DA0-7F14-42D2-AFD9-996EFFF83F59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3A0DD-02A2-787A-9491-94DAEFD8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89C95-394D-7727-7453-AC3D87D9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457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9BE98975-F1DC-4788-915A-2CF324640DED}" type="datetime1">
              <a:rPr lang="th-TH" smtClean="0"/>
              <a:t>16/01/66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39675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1D36-1B27-CE64-7349-4EA341A8F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D6D63-760F-9679-101E-73F4D3FAA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20185-23E4-FA77-B2E2-2F190A2C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7B79-3974-48F4-9441-2E62715B79CF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95DBD-25F3-5447-4B2C-56DEA18B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CE1A1-AAC0-E978-69AE-5706DA6D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9361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03AB3-3FF5-BB69-A67E-666866A8C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D3707-87D4-5C9A-F421-37BBDB575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96B98-D4E1-0BA3-1334-456BDE26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23C4-529C-4B48-BF66-7B44EC6C55CA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ABB-E515-9035-95F7-A355AE64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5001C-80EC-BA24-E4DA-53139764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43142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B1596-A1C3-A4C4-69CB-007ADA8D5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E06DE-7C12-5A04-CA7E-ED03AD3BF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52687-368C-8704-80D9-7503E445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F53-316A-457A-890F-FD685DC7868C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19B9E-DCDC-E95B-7B31-F4782420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390CD-44E7-D862-4010-57FC0F10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94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B469C-281A-61DD-17E2-24003C1E4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6D1D-BC03-7674-281A-B59BEE858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F0903-D1E5-0AC8-2372-0452B6A8E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E9C17-C2D4-4524-A2FB-7A9D5CABA71F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74A8-46D7-CE32-697B-17DB488C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013EC-66BC-3A21-2D6C-8A2BFD44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04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2614-C66D-531C-83B9-810AF1D4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F84CC-763E-942D-51E7-F5434CB54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0314A-4945-BDA9-B24B-0181CDE1C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C8F4-AC74-4AD8-933B-F696A4C29FC6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351E-1052-25F8-516A-970CF749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B310C-E62B-E8F3-12A4-28EEE9E48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04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233A-9713-1924-7985-0CD2B5B0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CF65A-D4F2-255F-1FFC-187D890F4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36203-841B-EA4B-0F32-8D909D057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B24DB-BB81-5627-B364-9A8DBDD0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76AAF-9ED5-43DE-9186-127CB2C161E3}" type="datetime1">
              <a:rPr lang="th-TH" smtClean="0"/>
              <a:t>16/01/66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D0ED6-D078-0115-604E-E3DD612E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72347-59DB-3FC1-4212-0C328D00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C04-F775-0A50-086D-81840041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10F8E-6699-A0CF-F8BC-EE4B5D639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BDE88-4376-8EC3-1590-8F00AD5D9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E880A-A26C-849B-CCAC-17627320B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F9DB4-46C6-4CD6-63FE-D90AEF28C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1C5EF-E581-1BEF-4ECE-8926A40F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001D-C95F-4F55-B4F6-71AC116CC3BD}" type="datetime1">
              <a:rPr lang="th-TH" smtClean="0"/>
              <a:t>16/01/66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913C8-E4AE-1AA3-54DD-B20404542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DA2C2-3B12-810C-B3BA-DEEF17DC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11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2BE2-ED35-4509-1576-50C624914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DA9CF-52A2-F701-CCD8-AEE8120C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691-782F-4D63-BE79-FB48BB7FF4FF}" type="datetime1">
              <a:rPr lang="th-TH" smtClean="0"/>
              <a:t>16/01/66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321BF-C502-BD6B-B9D9-EA21D11A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9332A-C506-C5EE-98EE-42358BEF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17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3654DA-3E6D-83AE-5B05-64319F5A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B2A6-50C9-40B4-8C76-8116240BFAE2}" type="datetime1">
              <a:rPr lang="th-TH" smtClean="0"/>
              <a:t>16/01/66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9BD84-2395-76E1-352C-53365BEE7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C78FF-350F-8C46-3972-4E1B2F45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4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60E81-431A-8445-7DE0-4254199E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0E910-C0C3-2849-E402-87A5F4BB9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87469-BCA1-D473-0056-65CF27BBE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0090-861F-C5F7-826C-6F32F9BE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5F6A-1B13-4BD7-BDD7-1E9B6A4946A8}" type="datetime1">
              <a:rPr lang="th-TH" smtClean="0"/>
              <a:t>16/01/66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5CF66-1E53-0FBC-7F1A-A35E1A2AB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4D85E-3F0F-8791-0677-10069255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C9C2580A-BA60-44F4-AAB6-DBD748719717}" type="datetime1">
              <a:rPr lang="th-TH" smtClean="0"/>
              <a:t>16/01/66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12012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9841-56F9-2E83-43A9-84556F7AE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354D0-BD2B-B962-058C-A4B568535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3CD0-42EE-B902-A9C5-E22A42F46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9FF4E-C3B4-EC96-36CE-BDAAA8015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65FD9-1F1B-4DCE-87CD-42D28D06E770}" type="datetime1">
              <a:rPr lang="th-TH" smtClean="0"/>
              <a:t>16/01/66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739F7-A18E-6E84-9DD6-972C5FE6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9E86D-F474-053C-EA7F-2669767F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91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983E-C087-928D-C207-D8DFF1CBF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141F0-A7E8-4AD7-E028-41753935A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0FE46-80DF-6E6F-DF98-A9E78CB8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B907-F906-4C65-ACF4-1E1CAF48680A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96DC8-D1AC-FACE-97C8-C3B8603EF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66015-234A-EBAA-9CD8-70483019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0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78F4EC-01EE-93B0-86E5-72731D866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BD851-E0D0-0B75-CF3C-B98B75E0B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33937-8EAC-82FA-2B07-EBE8B30AB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68399-5ED7-4053-AE6F-EEB62730CE00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6087A-7E6D-25A2-3B5C-0BFDA88DA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68BA6-A62F-59C8-BF8C-04CAC617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3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1333" y="6237313"/>
            <a:ext cx="683339" cy="576064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2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6A3CC97C-F26D-42D5-9B5B-6859DEEFD0F4}" type="datetime1">
              <a:rPr lang="th-TH" smtClean="0"/>
              <a:t>16/01/66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18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D3D02A4E-C211-4F01-BFEF-8EED67D78C88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309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1368" y="6304973"/>
            <a:ext cx="2743200" cy="365125"/>
          </a:xfrm>
          <a:prstGeom prst="rect">
            <a:avLst/>
          </a:prstGeom>
        </p:spPr>
        <p:txBody>
          <a:bodyPr/>
          <a:lstStyle/>
          <a:p>
            <a:fld id="{DA9998A2-4A29-4934-8C55-1BAAAE3FC6D1}" type="datetime1">
              <a:rPr lang="th-TH" smtClean="0"/>
              <a:t>16/01/66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995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118" y="6323734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6D79917-0544-436D-B927-50FD707395DF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901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60B5C-1D03-45C1-9383-6DFE8390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E5851-F780-405D-AC57-36956C263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126E4-2FBD-4421-BEEA-730C8B1D4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2F7D4-91D7-4A9B-8146-B8E7F0EB977E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5FC71-6278-4581-B597-F524558B2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4F90A-45B5-4BEE-B302-83630FB88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CE984-79F1-4391-8B03-BF8FE923576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574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20000"/>
                <a:lumOff val="80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442D940-0567-4E71-9E9E-5B9FD1BD5E55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th-TH"/>
              <a:t>เสนอ อปสข. 18  มกราคม 2566</a:t>
            </a:r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740C110-5BF7-4DB8-AF68-0B7826A1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3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80DFE-AA7C-3B6F-6ED7-5555146E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00E6-D109-3736-7BBA-B588EFC70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C3D36-D2E4-DEEE-11D8-C9C226760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CC566-239E-4821-B919-82C9EF6BCFF9}" type="datetime1">
              <a:rPr lang="th-TH" smtClean="0"/>
              <a:t>16/01/66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B62C0-C582-E33E-C5F6-1FFF6A86B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h-TH"/>
              <a:t>เสนอ อปสข. 18  มกราคม 2566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57D55-E442-0C3F-70A2-B03FE769C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3C35D-2779-4DCB-B74B-07662299911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903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6049F-6138-B44B-C07C-C67416DD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4623-35BB-9263-9577-5B511B0D9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9046-5D40-DC42-C60F-70581809B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A958-B781-45F1-A20D-626252236695}" type="datetime1">
              <a:rPr lang="th-TH" smtClean="0"/>
              <a:t>16/01/66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5C697-D759-6D9B-4DE2-E34C9F2AB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7A598-41C1-5328-FA6E-579FDB81C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71529-F9F0-4CC9-9A37-32710CCA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6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jpg"/><Relationship Id="rId5" Type="http://schemas.openxmlformats.org/officeDocument/2006/relationships/image" Target="../media/image26.tm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8.jpg"/><Relationship Id="rId12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jpg"/><Relationship Id="rId11" Type="http://schemas.openxmlformats.org/officeDocument/2006/relationships/image" Target="../media/image35.tmp"/><Relationship Id="rId5" Type="http://schemas.openxmlformats.org/officeDocument/2006/relationships/image" Target="../media/image31.jpeg"/><Relationship Id="rId10" Type="http://schemas.openxmlformats.org/officeDocument/2006/relationships/image" Target="../media/image34.png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B9AC3-A997-E498-9321-37B2CF3F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16" y="222535"/>
            <a:ext cx="2530010" cy="1087650"/>
          </a:xfrm>
          <a:ln w="38100">
            <a:solidFill>
              <a:srgbClr val="0000CC"/>
            </a:solidFill>
          </a:ln>
        </p:spPr>
        <p:txBody>
          <a:bodyPr>
            <a:normAutofit/>
          </a:bodyPr>
          <a:lstStyle/>
          <a:p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</a:t>
            </a:r>
            <a:r>
              <a:rPr lang="en-US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6BF4A-2AF1-1430-3F67-1B327FD5C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405" y="1907894"/>
            <a:ext cx="10943928" cy="1978765"/>
          </a:xfrm>
          <a:solidFill>
            <a:srgbClr val="FFFFCC"/>
          </a:solidFill>
          <a:effectLst>
            <a:outerShdw blurRad="4953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44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การขยายหน่วยบริการ รองรับบริการรูปแบบใหม่ๆ (</a:t>
            </a:r>
            <a:r>
              <a:rPr lang="en-US" sz="44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new normal) </a:t>
            </a:r>
            <a:r>
              <a:rPr lang="th-TH" sz="4400" b="1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สปสช. เขต 5 ราชบุรี 	</a:t>
            </a:r>
          </a:p>
          <a:p>
            <a:pPr algn="ctr"/>
            <a:endParaRPr lang="en-US" sz="4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15B3D-CFD0-023F-AEA5-03A387E5C15A}"/>
              </a:ext>
            </a:extLst>
          </p:cNvPr>
          <p:cNvSpPr txBox="1"/>
          <p:nvPr/>
        </p:nvSpPr>
        <p:spPr>
          <a:xfrm>
            <a:off x="913774" y="4112549"/>
            <a:ext cx="10356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เสนอคณะอนุกรรมการหลักประกันสุขภาพแห่งชาติระดับพื้นที่  เขต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ราชบุรี</a:t>
            </a:r>
          </a:p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18 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82A592-0F89-BBE2-E2D1-6FD7E581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73829" cy="365125"/>
          </a:xfrm>
        </p:spPr>
        <p:txBody>
          <a:bodyPr/>
          <a:lstStyle/>
          <a:p>
            <a:r>
              <a:rPr lang="th-TH" sz="1600" dirty="0"/>
              <a:t>เสนอ อปสข. 18  มกราคม 2566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179AF-673C-E613-FB3C-344AC8AE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9917-0544-436D-B927-50FD707395DF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155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8709-28D3-E736-BBCB-1BD517D27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9" y="124087"/>
            <a:ext cx="10515600" cy="701675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เป้าหมาย 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รายการ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นวัตกรรมบริการ ปีงบประมาณ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(รายเขต)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7619DB-AD46-F573-52AF-F26229C37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390757"/>
              </p:ext>
            </p:extLst>
          </p:nvPr>
        </p:nvGraphicFramePr>
        <p:xfrm>
          <a:off x="262445" y="949848"/>
          <a:ext cx="11839123" cy="5173641"/>
        </p:xfrm>
        <a:graphic>
          <a:graphicData uri="http://schemas.openxmlformats.org/drawingml/2006/table">
            <a:tbl>
              <a:tblPr/>
              <a:tblGrid>
                <a:gridCol w="2218014">
                  <a:extLst>
                    <a:ext uri="{9D8B030D-6E8A-4147-A177-3AD203B41FA5}">
                      <a16:colId xmlns:a16="http://schemas.microsoft.com/office/drawing/2014/main" val="3342678215"/>
                    </a:ext>
                  </a:extLst>
                </a:gridCol>
                <a:gridCol w="694825">
                  <a:extLst>
                    <a:ext uri="{9D8B030D-6E8A-4147-A177-3AD203B41FA5}">
                      <a16:colId xmlns:a16="http://schemas.microsoft.com/office/drawing/2014/main" val="842626262"/>
                    </a:ext>
                  </a:extLst>
                </a:gridCol>
                <a:gridCol w="705394">
                  <a:extLst>
                    <a:ext uri="{9D8B030D-6E8A-4147-A177-3AD203B41FA5}">
                      <a16:colId xmlns:a16="http://schemas.microsoft.com/office/drawing/2014/main" val="3717636190"/>
                    </a:ext>
                  </a:extLst>
                </a:gridCol>
                <a:gridCol w="705394">
                  <a:extLst>
                    <a:ext uri="{9D8B030D-6E8A-4147-A177-3AD203B41FA5}">
                      <a16:colId xmlns:a16="http://schemas.microsoft.com/office/drawing/2014/main" val="2544251726"/>
                    </a:ext>
                  </a:extLst>
                </a:gridCol>
                <a:gridCol w="444138">
                  <a:extLst>
                    <a:ext uri="{9D8B030D-6E8A-4147-A177-3AD203B41FA5}">
                      <a16:colId xmlns:a16="http://schemas.microsoft.com/office/drawing/2014/main" val="2448872069"/>
                    </a:ext>
                  </a:extLst>
                </a:gridCol>
                <a:gridCol w="403939">
                  <a:extLst>
                    <a:ext uri="{9D8B030D-6E8A-4147-A177-3AD203B41FA5}">
                      <a16:colId xmlns:a16="http://schemas.microsoft.com/office/drawing/2014/main" val="87643047"/>
                    </a:ext>
                  </a:extLst>
                </a:gridCol>
                <a:gridCol w="409302">
                  <a:extLst>
                    <a:ext uri="{9D8B030D-6E8A-4147-A177-3AD203B41FA5}">
                      <a16:colId xmlns:a16="http://schemas.microsoft.com/office/drawing/2014/main" val="2761763856"/>
                    </a:ext>
                  </a:extLst>
                </a:gridCol>
                <a:gridCol w="409303">
                  <a:extLst>
                    <a:ext uri="{9D8B030D-6E8A-4147-A177-3AD203B41FA5}">
                      <a16:colId xmlns:a16="http://schemas.microsoft.com/office/drawing/2014/main" val="1788786090"/>
                    </a:ext>
                  </a:extLst>
                </a:gridCol>
                <a:gridCol w="461555">
                  <a:extLst>
                    <a:ext uri="{9D8B030D-6E8A-4147-A177-3AD203B41FA5}">
                      <a16:colId xmlns:a16="http://schemas.microsoft.com/office/drawing/2014/main" val="389463057"/>
                    </a:ext>
                  </a:extLst>
                </a:gridCol>
                <a:gridCol w="458209">
                  <a:extLst>
                    <a:ext uri="{9D8B030D-6E8A-4147-A177-3AD203B41FA5}">
                      <a16:colId xmlns:a16="http://schemas.microsoft.com/office/drawing/2014/main" val="1007273270"/>
                    </a:ext>
                  </a:extLst>
                </a:gridCol>
                <a:gridCol w="348343">
                  <a:extLst>
                    <a:ext uri="{9D8B030D-6E8A-4147-A177-3AD203B41FA5}">
                      <a16:colId xmlns:a16="http://schemas.microsoft.com/office/drawing/2014/main" val="147488889"/>
                    </a:ext>
                  </a:extLst>
                </a:gridCol>
                <a:gridCol w="409303">
                  <a:extLst>
                    <a:ext uri="{9D8B030D-6E8A-4147-A177-3AD203B41FA5}">
                      <a16:colId xmlns:a16="http://schemas.microsoft.com/office/drawing/2014/main" val="725581019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428955219"/>
                    </a:ext>
                  </a:extLst>
                </a:gridCol>
                <a:gridCol w="383177">
                  <a:extLst>
                    <a:ext uri="{9D8B030D-6E8A-4147-A177-3AD203B41FA5}">
                      <a16:colId xmlns:a16="http://schemas.microsoft.com/office/drawing/2014/main" val="3470217929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1579538826"/>
                    </a:ext>
                  </a:extLst>
                </a:gridCol>
                <a:gridCol w="418011">
                  <a:extLst>
                    <a:ext uri="{9D8B030D-6E8A-4147-A177-3AD203B41FA5}">
                      <a16:colId xmlns:a16="http://schemas.microsoft.com/office/drawing/2014/main" val="298304945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846754119"/>
                    </a:ext>
                  </a:extLst>
                </a:gridCol>
                <a:gridCol w="2203267">
                  <a:extLst>
                    <a:ext uri="{9D8B030D-6E8A-4147-A177-3AD203B41FA5}">
                      <a16:colId xmlns:a16="http://schemas.microsoft.com/office/drawing/2014/main" val="4044128950"/>
                    </a:ext>
                  </a:extLst>
                </a:gridCol>
              </a:tblGrid>
              <a:tr h="5263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 นวัตกรรมบริการสาธารณสุขเพิ่มเติม </a:t>
                      </a:r>
                      <a:b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สำหรับบริการปฐมภูมิและบริการ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2565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b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 Deploy 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 </a:t>
                      </a:r>
                      <a:r>
                        <a:rPr lang="th-TH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เน้น ในเขตเมือง พท.หนาแน่น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หลักการ วิธีคิดเป้าหมาย</a:t>
                      </a:r>
                      <a:b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b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78644"/>
                  </a:ext>
                </a:extLst>
              </a:tr>
              <a:tr h="53888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 </a:t>
                      </a:r>
                      <a:b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(แห่ง)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ยอดสะสม (แห่ง)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</a:t>
                      </a:r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(แห่ง)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</a:t>
                      </a:r>
                    </a:p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78024"/>
                  </a:ext>
                </a:extLst>
              </a:tr>
              <a:tr h="60719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รวม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1,871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2,738</a:t>
                      </a:r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786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  <a:endParaRPr lang="th-TH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en-US" sz="1600" b="1" i="0" u="none" strike="noStrike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835084"/>
                  </a:ext>
                </a:extLst>
              </a:tr>
              <a:tr h="81892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 คลินิกพยาบาล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อย่างน้อยจังหวัดละ 1 แห่ง ครอบคลุมทุกจังหวัด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จำนวนตามสัดส่วนคลินิกแต่ละจังหวัด  (50:1)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267598"/>
                  </a:ext>
                </a:extLst>
              </a:tr>
              <a:tr h="557670"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 คลินิกกายภาพบำบัด </a:t>
                      </a:r>
                    </a:p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(บริการ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PT for IMC)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th-TH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อย่างน้อยเขตละ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 เน้น จังหวัดใหม่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8604"/>
                  </a:ext>
                </a:extLst>
              </a:tr>
              <a:tr h="618309"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 ร้านยา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</a:t>
                      </a:r>
                    </a:p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บริการส่งเสริมสุขภาพป้องกันโรค)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1,480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2,294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ที่มีอยู่แล้วคิดเลขกลมๆ 2,300 แห่ง  + ร้านยาใหม่ ที่คาดว่าจะเข้าร่วม (300 แห่ง)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483704"/>
                  </a:ext>
                </a:extLst>
              </a:tr>
              <a:tr h="6183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ร้านยา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เภสัชกรรมปฐมภูมิ</a:t>
                      </a:r>
                    </a:p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(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common illness)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1500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500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1000</a:t>
                      </a:r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จังหวัดละประมาณ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10 - 15</a:t>
                      </a:r>
                      <a:r>
                        <a:rPr lang="th-TH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แห่ง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577263"/>
                  </a:ext>
                </a:extLst>
              </a:tr>
              <a:tr h="78959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รพ.เอกชนร่วมให้บริการ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 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กบก.&amp; </a:t>
                      </a:r>
                      <a:r>
                        <a:rPr lang="th-TH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เน้น รพ.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Main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ปกส. 100 %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ส่วนที่เหลือเป็น รพ.เอกชนที่ทำเป็น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Elective Surgery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ของกรม บ/ช กลางหรือรพ.เอกชนอื่น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43391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0E368CA-55E2-F232-3C0D-A7CD51FF231E}"/>
              </a:ext>
            </a:extLst>
          </p:cNvPr>
          <p:cNvSpPr txBox="1"/>
          <p:nvPr/>
        </p:nvSpPr>
        <p:spPr>
          <a:xfrm>
            <a:off x="262445" y="557680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 =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หน่วยใหม่ที่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Active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D1C56511-EE3B-E73B-117C-2262A52DB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3897E0-9E02-BDEC-0D13-424E0D79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733" y="6408190"/>
            <a:ext cx="2480785" cy="365125"/>
          </a:xfrm>
        </p:spPr>
        <p:txBody>
          <a:bodyPr/>
          <a:lstStyle/>
          <a:p>
            <a:pPr algn="l"/>
            <a:r>
              <a:rPr lang="th-TH" sz="1800" dirty="0"/>
              <a:t>เสนอ อปสข. 18  มกราคม 2566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51C00-9CE3-2CE8-2105-7D7CDD2B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478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8709-28D3-E736-BBCB-1BD517D27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72801"/>
            <a:ext cx="10515600" cy="701675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เป้าหมายรายการนวัตกรรมบริการ ปีงบประมาณ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(แยกรายเขต)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2E5FA92-E370-E2F0-514D-62BCA7D2C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25694"/>
              </p:ext>
            </p:extLst>
          </p:nvPr>
        </p:nvGraphicFramePr>
        <p:xfrm>
          <a:off x="222682" y="1060103"/>
          <a:ext cx="11746636" cy="3581200"/>
        </p:xfrm>
        <a:graphic>
          <a:graphicData uri="http://schemas.openxmlformats.org/drawingml/2006/table">
            <a:tbl>
              <a:tblPr/>
              <a:tblGrid>
                <a:gridCol w="2219253">
                  <a:extLst>
                    <a:ext uri="{9D8B030D-6E8A-4147-A177-3AD203B41FA5}">
                      <a16:colId xmlns:a16="http://schemas.microsoft.com/office/drawing/2014/main" val="4019851546"/>
                    </a:ext>
                  </a:extLst>
                </a:gridCol>
                <a:gridCol w="710378">
                  <a:extLst>
                    <a:ext uri="{9D8B030D-6E8A-4147-A177-3AD203B41FA5}">
                      <a16:colId xmlns:a16="http://schemas.microsoft.com/office/drawing/2014/main" val="4249696271"/>
                    </a:ext>
                  </a:extLst>
                </a:gridCol>
                <a:gridCol w="727969">
                  <a:extLst>
                    <a:ext uri="{9D8B030D-6E8A-4147-A177-3AD203B41FA5}">
                      <a16:colId xmlns:a16="http://schemas.microsoft.com/office/drawing/2014/main" val="4139370550"/>
                    </a:ext>
                  </a:extLst>
                </a:gridCol>
                <a:gridCol w="648070">
                  <a:extLst>
                    <a:ext uri="{9D8B030D-6E8A-4147-A177-3AD203B41FA5}">
                      <a16:colId xmlns:a16="http://schemas.microsoft.com/office/drawing/2014/main" val="1712309527"/>
                    </a:ext>
                  </a:extLst>
                </a:gridCol>
                <a:gridCol w="399495">
                  <a:extLst>
                    <a:ext uri="{9D8B030D-6E8A-4147-A177-3AD203B41FA5}">
                      <a16:colId xmlns:a16="http://schemas.microsoft.com/office/drawing/2014/main" val="3667835607"/>
                    </a:ext>
                  </a:extLst>
                </a:gridCol>
                <a:gridCol w="452761">
                  <a:extLst>
                    <a:ext uri="{9D8B030D-6E8A-4147-A177-3AD203B41FA5}">
                      <a16:colId xmlns:a16="http://schemas.microsoft.com/office/drawing/2014/main" val="4153494444"/>
                    </a:ext>
                  </a:extLst>
                </a:gridCol>
                <a:gridCol w="481384">
                  <a:extLst>
                    <a:ext uri="{9D8B030D-6E8A-4147-A177-3AD203B41FA5}">
                      <a16:colId xmlns:a16="http://schemas.microsoft.com/office/drawing/2014/main" val="3390094670"/>
                    </a:ext>
                  </a:extLst>
                </a:gridCol>
                <a:gridCol w="427513">
                  <a:extLst>
                    <a:ext uri="{9D8B030D-6E8A-4147-A177-3AD203B41FA5}">
                      <a16:colId xmlns:a16="http://schemas.microsoft.com/office/drawing/2014/main" val="1768429483"/>
                    </a:ext>
                  </a:extLst>
                </a:gridCol>
                <a:gridCol w="345500">
                  <a:extLst>
                    <a:ext uri="{9D8B030D-6E8A-4147-A177-3AD203B41FA5}">
                      <a16:colId xmlns:a16="http://schemas.microsoft.com/office/drawing/2014/main" val="1960605784"/>
                    </a:ext>
                  </a:extLst>
                </a:gridCol>
                <a:gridCol w="427513">
                  <a:extLst>
                    <a:ext uri="{9D8B030D-6E8A-4147-A177-3AD203B41FA5}">
                      <a16:colId xmlns:a16="http://schemas.microsoft.com/office/drawing/2014/main" val="405597308"/>
                    </a:ext>
                  </a:extLst>
                </a:gridCol>
                <a:gridCol w="345500">
                  <a:extLst>
                    <a:ext uri="{9D8B030D-6E8A-4147-A177-3AD203B41FA5}">
                      <a16:colId xmlns:a16="http://schemas.microsoft.com/office/drawing/2014/main" val="1519198885"/>
                    </a:ext>
                  </a:extLst>
                </a:gridCol>
                <a:gridCol w="427513">
                  <a:extLst>
                    <a:ext uri="{9D8B030D-6E8A-4147-A177-3AD203B41FA5}">
                      <a16:colId xmlns:a16="http://schemas.microsoft.com/office/drawing/2014/main" val="3810503010"/>
                    </a:ext>
                  </a:extLst>
                </a:gridCol>
                <a:gridCol w="492464">
                  <a:extLst>
                    <a:ext uri="{9D8B030D-6E8A-4147-A177-3AD203B41FA5}">
                      <a16:colId xmlns:a16="http://schemas.microsoft.com/office/drawing/2014/main" val="137408005"/>
                    </a:ext>
                  </a:extLst>
                </a:gridCol>
                <a:gridCol w="443883">
                  <a:extLst>
                    <a:ext uri="{9D8B030D-6E8A-4147-A177-3AD203B41FA5}">
                      <a16:colId xmlns:a16="http://schemas.microsoft.com/office/drawing/2014/main" val="2408547762"/>
                    </a:ext>
                  </a:extLst>
                </a:gridCol>
                <a:gridCol w="461639">
                  <a:extLst>
                    <a:ext uri="{9D8B030D-6E8A-4147-A177-3AD203B41FA5}">
                      <a16:colId xmlns:a16="http://schemas.microsoft.com/office/drawing/2014/main" val="4064384739"/>
                    </a:ext>
                  </a:extLst>
                </a:gridCol>
                <a:gridCol w="452761">
                  <a:extLst>
                    <a:ext uri="{9D8B030D-6E8A-4147-A177-3AD203B41FA5}">
                      <a16:colId xmlns:a16="http://schemas.microsoft.com/office/drawing/2014/main" val="3912135571"/>
                    </a:ext>
                  </a:extLst>
                </a:gridCol>
                <a:gridCol w="443884">
                  <a:extLst>
                    <a:ext uri="{9D8B030D-6E8A-4147-A177-3AD203B41FA5}">
                      <a16:colId xmlns:a16="http://schemas.microsoft.com/office/drawing/2014/main" val="2482434203"/>
                    </a:ext>
                  </a:extLst>
                </a:gridCol>
                <a:gridCol w="1839156">
                  <a:extLst>
                    <a:ext uri="{9D8B030D-6E8A-4147-A177-3AD203B41FA5}">
                      <a16:colId xmlns:a16="http://schemas.microsoft.com/office/drawing/2014/main" val="2159817736"/>
                    </a:ext>
                  </a:extLst>
                </a:gridCol>
              </a:tblGrid>
              <a:tr h="5665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 นวัตกรรมบริการสาธารณสุขเพิ่มเติม </a:t>
                      </a:r>
                      <a:b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สำหรับบริการปฐมภูมิและบริการ </a:t>
                      </a:r>
                      <a:r>
                        <a:rPr lang="en-US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2565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</a:t>
                      </a:r>
                      <a:b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Deploy </a:t>
                      </a:r>
                      <a:r>
                        <a:rPr lang="th-TH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  เน้นพิจารณา ในเขตเมือง พท.ประชากรหนาแน่น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หลักการ วิธีคิดเป้าหมาย</a:t>
                      </a:r>
                      <a:endParaRPr lang="th-TH" sz="1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47252"/>
                  </a:ext>
                </a:extLst>
              </a:tr>
              <a:tr h="56656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 </a:t>
                      </a:r>
                      <a:br>
                        <a:rPr lang="th-TH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(แห่ง)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ยอดสะสม (แห่ง)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lang="en-US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</a:t>
                      </a:r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(แห่ง)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834082"/>
                  </a:ext>
                </a:extLst>
              </a:tr>
              <a:tr h="8498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Telemedicine F/U 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ในกลุ่มโรคเรื้อรัง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157</a:t>
                      </a:r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232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หน่วยรับส่งต่อทั่วไปที่เหลือแบ่งทำ 4 ปี รองรับ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Inter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Hosp.Telemedicine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712369"/>
                  </a:ext>
                </a:extLst>
              </a:tr>
              <a:tr h="4650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7. Home Ward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NA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อำเภอละ 1 แห่ง  ใน 69 จังหวัด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658453"/>
                  </a:ext>
                </a:extLst>
              </a:tr>
              <a:tr h="56656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บริการสายด่วนเลิกบุหรี่ </a:t>
                      </a:r>
                      <a:b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(ศูนย์บริการเลิกบุหรี่แห่งชาติ: </a:t>
                      </a:r>
                      <a:r>
                        <a:rPr lang="th-TH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ศบช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NA</a:t>
                      </a:r>
                      <a:endParaRPr lang="th-TH" sz="160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ภาพรวมประเทศ </a:t>
                      </a: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21,400 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ภาพรวมทั้งประเทศ </a:t>
                      </a:r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21,400 </a:t>
                      </a:r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841879"/>
                  </a:ext>
                </a:extLst>
              </a:tr>
              <a:tr h="56656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บริการสายด่วนสุขภาพจิต </a:t>
                      </a:r>
                      <a:b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(ส.สุขภาพจิตเด็ก ฯ)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NA</a:t>
                      </a:r>
                      <a:endParaRPr lang="th-TH" sz="160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ภาพรวมประเทศ </a:t>
                      </a: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60,000 </a:t>
                      </a: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ภาพรวมทั้งประเทศ </a:t>
                      </a:r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60,000 </a:t>
                      </a:r>
                      <a:r>
                        <a:rPr lang="en-US" sz="16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ikp</a:t>
                      </a:r>
                      <a:endParaRPr lang="th-TH" sz="1600" b="1" i="0" u="none" strike="noStrike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0712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0B8964F-41B8-2417-588C-7A18AADAA263}"/>
              </a:ext>
            </a:extLst>
          </p:cNvPr>
          <p:cNvSpPr txBox="1"/>
          <p:nvPr/>
        </p:nvSpPr>
        <p:spPr>
          <a:xfrm>
            <a:off x="632379" y="605199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 =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หน่วยใหม่ที่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Active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รูปภาพ 9" descr="nhso.jpg">
            <a:extLst>
              <a:ext uri="{FF2B5EF4-FFF2-40B4-BE49-F238E27FC236}">
                <a16:creationId xmlns:a16="http://schemas.microsoft.com/office/drawing/2014/main" id="{D4192322-11D3-A5B2-7F52-4BB4E3789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A7D61-F106-FBE4-B2E4-2B38B350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0074"/>
            <a:ext cx="4114800" cy="365125"/>
          </a:xfrm>
        </p:spPr>
        <p:txBody>
          <a:bodyPr/>
          <a:lstStyle/>
          <a:p>
            <a:pPr algn="l"/>
            <a:r>
              <a:rPr lang="th-TH" sz="1600"/>
              <a:t>เสนอ อปสข. 18  มกราคม 2566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B5D2F-0D05-1F27-13F0-2D2CA8FA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795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D6467E-1297-6556-B6ED-00600148F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35020"/>
              </p:ext>
            </p:extLst>
          </p:nvPr>
        </p:nvGraphicFramePr>
        <p:xfrm>
          <a:off x="282108" y="986663"/>
          <a:ext cx="10848417" cy="5508415"/>
        </p:xfrm>
        <a:graphic>
          <a:graphicData uri="http://schemas.openxmlformats.org/drawingml/2006/table">
            <a:tbl>
              <a:tblPr/>
              <a:tblGrid>
                <a:gridCol w="4201402">
                  <a:extLst>
                    <a:ext uri="{9D8B030D-6E8A-4147-A177-3AD203B41FA5}">
                      <a16:colId xmlns:a16="http://schemas.microsoft.com/office/drawing/2014/main" val="3342678215"/>
                    </a:ext>
                  </a:extLst>
                </a:gridCol>
                <a:gridCol w="955265">
                  <a:extLst>
                    <a:ext uri="{9D8B030D-6E8A-4147-A177-3AD203B41FA5}">
                      <a16:colId xmlns:a16="http://schemas.microsoft.com/office/drawing/2014/main" val="2544251726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389463057"/>
                    </a:ext>
                  </a:extLst>
                </a:gridCol>
                <a:gridCol w="1543664">
                  <a:extLst>
                    <a:ext uri="{9D8B030D-6E8A-4147-A177-3AD203B41FA5}">
                      <a16:colId xmlns:a16="http://schemas.microsoft.com/office/drawing/2014/main" val="1007273270"/>
                    </a:ext>
                  </a:extLst>
                </a:gridCol>
                <a:gridCol w="2792361">
                  <a:extLst>
                    <a:ext uri="{9D8B030D-6E8A-4147-A177-3AD203B41FA5}">
                      <a16:colId xmlns:a16="http://schemas.microsoft.com/office/drawing/2014/main" val="3114534019"/>
                    </a:ext>
                  </a:extLst>
                </a:gridCol>
              </a:tblGrid>
              <a:tr h="4407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 นวัตกรรมบริการสาธารณสุข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New normal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78644"/>
                  </a:ext>
                </a:extLst>
              </a:tr>
              <a:tr h="53881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ผลงานปัจจุบัน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GAP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78024"/>
                  </a:ext>
                </a:extLst>
              </a:tr>
              <a:tr h="471926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รวม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24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rgbClr val="00B0F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835084"/>
                  </a:ext>
                </a:extLst>
              </a:tr>
              <a:tr h="52413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 คลินิกพยาบาล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267598"/>
                  </a:ext>
                </a:extLst>
              </a:tr>
              <a:tr h="605532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 คลินิกกายภาพบำบัด (บริการ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PT for IMC)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endParaRPr kumimoji="0" lang="th-T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endParaRPr kumimoji="0" lang="th-T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</a:t>
                      </a:r>
                      <a:endParaRPr kumimoji="0" lang="th-T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8604"/>
                  </a:ext>
                </a:extLst>
              </a:tr>
              <a:tr h="517921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 </a:t>
                      </a:r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ร้านยาบริการ </a:t>
                      </a:r>
                      <a:r>
                        <a:rPr lang="en-US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</a:t>
                      </a:r>
                      <a:r>
                        <a:rPr lang="en-U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คัดกรอง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DM/TH/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ตรวจประเมิน </a:t>
                      </a:r>
                    </a:p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ภาวะสุขภาพ,จ่ายยาคุมกำเนิด /ถุงยางอยามัย)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483704"/>
                  </a:ext>
                </a:extLst>
              </a:tr>
              <a:tr h="421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 </a:t>
                      </a:r>
                      <a:r>
                        <a:rPr lang="th-TH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ร้านยาเภสัชกรรมปฐมภูมิ </a:t>
                      </a:r>
                      <a:r>
                        <a:rPr lang="en-US" sz="2400" b="1" i="0" u="sng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2400" b="1" i="0" u="sng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( </a:t>
                      </a: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common illnesses</a:t>
                      </a:r>
                      <a:r>
                        <a:rPr lang="th-TH" sz="2400" b="1" i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 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 </a:t>
                      </a:r>
                      <a:r>
                        <a:rPr lang="th-TH" sz="2400" b="1" i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ขาดจังหวัด</a:t>
                      </a:r>
                    </a:p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ราชบุรี/สมุทรสงคราม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เป้าหมายทั้งประเทศ 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1500 </a:t>
                      </a:r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</a:p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จังหวัดละประมาณ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10-15 </a:t>
                      </a:r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890958"/>
                  </a:ext>
                </a:extLst>
              </a:tr>
              <a:tr h="538369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รพ.เอกชนร่วมให้บริการ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 (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กบก.&amp; </a:t>
                      </a:r>
                      <a:r>
                        <a:rPr lang="th-TH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433915"/>
                  </a:ext>
                </a:extLst>
              </a:tr>
              <a:tr h="4513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6. Telemedicine F/U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ในกลุ่มโรคเรื้อรัง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th-TH" sz="24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รพ.พหลพลพยุหเสนา/รพ.ท่ามะกา /</a:t>
                      </a:r>
                    </a:p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รพ.เจ้าพระยายมราช/ รพ.แก่งกระจาน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535820"/>
                  </a:ext>
                </a:extLst>
              </a:tr>
              <a:tr h="4686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7. Home Ward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138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FDBB114-FCE6-B88F-24D4-6C0D596F7390}"/>
              </a:ext>
            </a:extLst>
          </p:cNvPr>
          <p:cNvSpPr txBox="1"/>
          <p:nvPr/>
        </p:nvSpPr>
        <p:spPr>
          <a:xfrm>
            <a:off x="3307699" y="216319"/>
            <a:ext cx="55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สถานการณ์การดำเนินงานภายในเขต</a:t>
            </a:r>
            <a:endParaRPr lang="en-US" sz="4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42DF25-88A1-2E15-F345-D64AD233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429DB-9D69-AA25-48A0-4F7E43A5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5057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329F4-659F-ABAC-3848-86864C81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บทบาท สปสช. เขต</a:t>
            </a:r>
            <a:b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สนับสนุน/จัดหา หน่วยบริการ เพื่อดำเนินการตาม นวัตกรรมบริการสาธารณสุขเพิ่มเติม สำหรับบริการปฐมภูมิ &amp; บริการ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PP (UC New Normal 2566)</a:t>
            </a:r>
            <a:endParaRPr lang="th-TH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0DB96-7E44-25EF-D8C4-69EC8946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269875" indent="-269875">
              <a:buAutoNum type="arabicParenR"/>
              <a:tabLst>
                <a:tab pos="182563" algn="l"/>
              </a:tabLst>
            </a:pP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กระตุ้น ส่งเสริม ขับเคลื่อน การเพิ่ม จำนวนหน่วยบริการในพื้นที่ เพื่อเพิ่มความสะดวกในการเข้าถึงบริการของประชาชน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ตามเป้าหมายรายเขตที่กำหนด 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1.1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เพิ่มจำนวนหน่วยนวัตกรรมบริการ  ได้แก่ คลินิกพยาบาล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กายภาพ เทคนิคการแพทย์ ร้านยาคุณภาพบริการด้าน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PP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ร้านยาเภสัชกรรมปฐมภูมิ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Telemedicine 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ส่งเสริมสนับสนุนการขึ้นทะเบียนเป็นหน่วยบริการ  การจัดเครือข่ายในพื้นที่  การจัดบริการ รวมทั้งการบันทึกผลงานบริการในระบบ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E-Claim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หรือระบบอื่น ที่กำหนด แก่หน่วยบริการในพื้นที่ </a:t>
            </a:r>
            <a:endParaRPr kumimoji="0" lang="th-TH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2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2) </a:t>
            </a:r>
            <a:r>
              <a:rPr lang="th-TH" sz="2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กำกับ ติดตามและประเมินการดำเนินการ การเข้าถึงบริการในพื้นที่ ร่วมกับ สปสช. ส่วนกลาง  ผ่าน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กลไกคณะทำงานระดับเขต อปสข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อคม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คกก. 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5X5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และภาคีเครือข่ายที่เกี่ยวข้อง รวมทั้ง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ตรวจสอบการรับบริการ</a:t>
            </a:r>
            <a:endParaRPr lang="th-TH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BBACE7-C7D3-88E6-CD2C-B8F6E7381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37" r="16220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BE72A-19DF-539A-3913-C6A271B5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h-TH"/>
              <a:t>เสนอ อปสข. 18  มกราคม 2566</a:t>
            </a:r>
          </a:p>
        </p:txBody>
      </p: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93CF318F-E6A8-D7EC-B655-B4DBD53D0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7E6C5-D730-D5E9-4F32-C5245E1B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3349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3E2015-F847-9397-4B09-780025E01FA1}"/>
              </a:ext>
            </a:extLst>
          </p:cNvPr>
          <p:cNvSpPr txBox="1"/>
          <p:nvPr/>
        </p:nvSpPr>
        <p:spPr>
          <a:xfrm>
            <a:off x="2838418" y="137345"/>
            <a:ext cx="690082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แผนการดำเนินงาน ปีงบประมาณ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D485D-1285-DE4A-772F-3C8614E9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319" y="6466665"/>
            <a:ext cx="632764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Rockwell" panose="02060603020205020403"/>
                <a:ea typeface="+mn-ea"/>
                <a:cs typeface="JasmineUPC" panose="02020603050405020304" pitchFamily="18" charset="-34"/>
              </a:rPr>
              <a:t>เสนอ อปสข. 18  มกราคม 2566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4017C50-33D1-DBCF-B85A-605D291A2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660806"/>
              </p:ext>
            </p:extLst>
          </p:nvPr>
        </p:nvGraphicFramePr>
        <p:xfrm>
          <a:off x="432319" y="1023120"/>
          <a:ext cx="11327361" cy="5180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111">
                  <a:extLst>
                    <a:ext uri="{9D8B030D-6E8A-4147-A177-3AD203B41FA5}">
                      <a16:colId xmlns:a16="http://schemas.microsoft.com/office/drawing/2014/main" val="3997698836"/>
                    </a:ext>
                  </a:extLst>
                </a:gridCol>
                <a:gridCol w="6106407">
                  <a:extLst>
                    <a:ext uri="{9D8B030D-6E8A-4147-A177-3AD203B41FA5}">
                      <a16:colId xmlns:a16="http://schemas.microsoft.com/office/drawing/2014/main" val="382229222"/>
                    </a:ext>
                  </a:extLst>
                </a:gridCol>
                <a:gridCol w="2211355">
                  <a:extLst>
                    <a:ext uri="{9D8B030D-6E8A-4147-A177-3AD203B41FA5}">
                      <a16:colId xmlns:a16="http://schemas.microsoft.com/office/drawing/2014/main" val="3047893913"/>
                    </a:ext>
                  </a:extLst>
                </a:gridCol>
                <a:gridCol w="2130488">
                  <a:extLst>
                    <a:ext uri="{9D8B030D-6E8A-4147-A177-3AD203B41FA5}">
                      <a16:colId xmlns:a16="http://schemas.microsoft.com/office/drawing/2014/main" val="2790366547"/>
                    </a:ext>
                  </a:extLst>
                </a:gridCol>
              </a:tblGrid>
              <a:tr h="56948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en-US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en-US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ระยะเวลาดำเนินการ</a:t>
                      </a:r>
                      <a:endParaRPr lang="en-US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ผู้เกี่ยวข้อง</a:t>
                      </a:r>
                      <a:endParaRPr lang="en-US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822332"/>
                  </a:ext>
                </a:extLst>
              </a:tr>
              <a:tr h="84364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ชี้แจงวัตถุประสงค์ แนวทาง หลักเกณฑ์ การดำเนินงาน  การเบิกจ่ายชดเชยค่าบริการค่าบริการ รายบริการนวัตกรรม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(New Normal)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แก่หน่วยงานที่เกี่ยวข้อง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ต.ค.-พ.ย.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สปสช.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047579"/>
                  </a:ext>
                </a:extLst>
              </a:tr>
              <a:tr h="8143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จัดทำหนังสือประชาสัมพันธ์ เชิญชวนเข้าร่วมการจัดบริการ/เป็นหน่วยบริการ 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New normal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ในระบบหลักประกันสุขภาพแห่งชาติ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สปสช.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945253"/>
                  </a:ext>
                </a:extLst>
              </a:tr>
              <a:tr h="97098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นำเสนอต่อ อปสข. เพื่อพิจารณาและให้ข้อเสนอแนะในการขับเคลื่อนการดำเนินงานให้บรรลุผลสำเร็จ และกำกับติดตามการดำเนินงาน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 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สปสช.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730953"/>
                  </a:ext>
                </a:extLst>
              </a:tr>
              <a:tr h="78444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หน่วยบริการ แต่ละประเภท ประเมินความพร้อมและ สมัครเข้าร่วมดำเนินการในระบบหลักประกันสุขภาพแห่งชาติ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ม.ค.- มี.ค.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หน่วยบริการภาครัฐ /เอกชน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คลินิกเอกชน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353973"/>
                  </a:ext>
                </a:extLst>
              </a:tr>
              <a:tr h="70428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ติดตามเยี่ยม ประเมินผล และให้การสนับสนุน เพื่อให้หน่วยบริการดำเนินการได้ตามมาตรฐานวิชาชีพ และเบิกจ่ายงบประมาณได้ถูกต้อง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มี.ค.-ก.ย.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สปสช.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/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308880"/>
                  </a:ext>
                </a:extLst>
              </a:tr>
              <a:tr h="49355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รายงานผลการดำเนินงาน ต่อ อปสข. และ/หรือคณะทำงานที่เกี่ยวข้อง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สปสช.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75568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91CB4-3ACA-0738-0267-D6B1ADA0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04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3E2015-F847-9397-4B09-780025E01FA1}"/>
              </a:ext>
            </a:extLst>
          </p:cNvPr>
          <p:cNvSpPr txBox="1"/>
          <p:nvPr/>
        </p:nvSpPr>
        <p:spPr>
          <a:xfrm>
            <a:off x="1088136" y="636399"/>
            <a:ext cx="984734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ข้อเสนอการดำเนินงาน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D485D-1285-DE4A-772F-3C8614E9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1BE77-CCC7-00CF-1402-0BF6919808AA}"/>
              </a:ext>
            </a:extLst>
          </p:cNvPr>
          <p:cNvSpPr txBox="1"/>
          <p:nvPr/>
        </p:nvSpPr>
        <p:spPr>
          <a:xfrm>
            <a:off x="1198973" y="1611164"/>
            <a:ext cx="10435170" cy="201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เพิ่มการจัดบริการ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Telemedicine F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U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ผู้ป่วยกลุ่มโรคเรื้อรัง  ปีงบประมาณ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ดังนี้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หน่วยบริการประจำ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สังกัด สป.สธ. ทุกแห่ง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หน่วยบริการปฐมภูมิ ได้รับงบประมาณเพิ่มเติมสำหรับการบริการปฐมภูมิที่มีแพทย์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ประจำครอบครัว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PCC)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ปีงบประมาณ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จำนวน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22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8CC5D-0B1E-34BA-5C24-908918D0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3" y="4031490"/>
            <a:ext cx="3287079" cy="219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818202-70D3-A307-29F8-BF16058FF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121" y="3958055"/>
            <a:ext cx="3433705" cy="228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7CB2A-8035-1721-F58B-A6429A56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3E2015-F847-9397-4B09-780025E01FA1}"/>
              </a:ext>
            </a:extLst>
          </p:cNvPr>
          <p:cNvSpPr txBox="1"/>
          <p:nvPr/>
        </p:nvSpPr>
        <p:spPr>
          <a:xfrm>
            <a:off x="901240" y="980955"/>
            <a:ext cx="5472927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>
            <a:spAutoFit/>
          </a:bodyPr>
          <a:lstStyle/>
          <a:p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จึงเรียนคณะอนุกรรมการเพื่อ</a:t>
            </a:r>
            <a:endParaRPr lang="en-US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42CF8-E452-071E-FEAA-F7413E366AD2}"/>
              </a:ext>
            </a:extLst>
          </p:cNvPr>
          <p:cNvSpPr txBox="1"/>
          <p:nvPr/>
        </p:nvSpPr>
        <p:spPr>
          <a:xfrm>
            <a:off x="1088136" y="1994088"/>
            <a:ext cx="10790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เพื่อทราบแนวทางการขยายหน่วยบริการให้บริการสาธารณสุขทางไกล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Telemedicine F/U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ผู้ป่วยโรคเรื้อรัง ในหน่วยบริการประจำ สังกัด สปสธ.ทุกแห่ง  และหน่วยบริการปฐมภูมิที่มีแพทย์ประจำครอบครัว และได้รับงบบริการสาธารณสุขเพิ่มเติม ในปีงบประมาณ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>
              <a:buFontTx/>
              <a:buAutoNum type="arabicPeriod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มอบหมาย สปสช.เขต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ราชบุรี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สำนักงานสาธารณสุขจังหวัดทุกแห่ง ในเขตสุขภาพที่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Service plan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ปฐมภูมิ และผู้เกี่ยวข้องดำเนินการตามแผนงานและรายงานความก้าวหน้าในการประชุมครั้งต่อไป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7629C-270B-BAA9-E16B-507F4D51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37FAD-9749-ADDE-92DA-C416A2A7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หลอมรวมเครือข่าย">
            <a:extLst>
              <a:ext uri="{FF2B5EF4-FFF2-40B4-BE49-F238E27FC236}">
                <a16:creationId xmlns:a16="http://schemas.microsoft.com/office/drawing/2014/main" id="{C341F57E-C240-47A9-A435-C2E7B3D0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206750"/>
            <a:ext cx="55149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>
            <a:extLst>
              <a:ext uri="{FF2B5EF4-FFF2-40B4-BE49-F238E27FC236}">
                <a16:creationId xmlns:a16="http://schemas.microsoft.com/office/drawing/2014/main" id="{50E76690-7D64-4A50-96C4-1AEFEC5E2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420813"/>
            <a:ext cx="55149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E4FD92-B67A-D1AD-06D9-6074F945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9B00B-22CA-B405-A0AA-7AB03457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63CB59-5BE4-8BA6-121D-DB2FF0373E99}"/>
              </a:ext>
            </a:extLst>
          </p:cNvPr>
          <p:cNvSpPr txBox="1"/>
          <p:nvPr/>
        </p:nvSpPr>
        <p:spPr>
          <a:xfrm>
            <a:off x="877078" y="2416629"/>
            <a:ext cx="10273004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</a:t>
            </a:r>
            <a:endParaRPr lang="en-US" sz="8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84B08-A54F-531E-3F66-17C03D3D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CA7023-F88D-17C8-F243-72879310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6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2F3495EA-0210-A319-430C-63C944C5D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33" r="9089" b="1154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39AFF-83AE-7473-5721-6522F265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3700"/>
            <a:ext cx="4180296" cy="3221037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</a:t>
            </a:r>
            <a:r>
              <a:rPr kumimoji="0" lang="en-US" sz="8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บริการสาธารณสุขระบบทางไกล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Telemedicine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Telehealth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01E8714F-0EDF-11E7-CDFB-49C106D5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19" y="9428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41318-605D-6C89-34E3-F5BF7976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38370-D9F6-7F54-F549-AA960C19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448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E4FD92-B67A-D1AD-06D9-6074F945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272784"/>
            <a:ext cx="243738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Rockwell" panose="02060603020205020403"/>
                <a:ea typeface="+mn-ea"/>
                <a:cs typeface="JasmineUPC" panose="02020603050405020304" pitchFamily="18" charset="-34"/>
              </a:rPr>
              <a:t>เสนอ อปสข. 18  มกราคม 2566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68968-BA84-C9C2-F980-BA859F13CCEB}"/>
              </a:ext>
            </a:extLst>
          </p:cNvPr>
          <p:cNvSpPr txBox="1">
            <a:spLocks/>
          </p:cNvSpPr>
          <p:nvPr/>
        </p:nvSpPr>
        <p:spPr>
          <a:xfrm>
            <a:off x="838200" y="1340433"/>
            <a:ext cx="10806404" cy="475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นโยบายของรองนายกรัฐมนตรีและรั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ฐ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มนตรีว่าการกระทรวงสาธารณสุข(นายอนุทิน ชาญวีรกุล)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มุ่งเน้นสู่เป้าหมาย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“ประชาชนแข็งแรง เศรษฐกิจไทยเข้มแข็ง ประเทศไทยแข็งแรง” 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(1) </a:t>
            </a:r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ประชาชนเข้าถึงบริการสุขภาพได้มากขึ้น</a:t>
            </a:r>
            <a:r>
              <a:rPr 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&gt;&gt; </a:t>
            </a:r>
            <a:r>
              <a:rPr lang="th-TH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เพิ่มความครอบคลุม การดูแลสุขภาพปฐมภูมิ </a:t>
            </a:r>
            <a:endParaRPr lang="en-US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บ้านและชุมชน โดย 3 หมอ และ การแพทย์ทางไกล (</a:t>
            </a:r>
            <a:r>
              <a:rPr lang="en-US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Telemedicine)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นโยบายปลัด</a:t>
            </a:r>
            <a:r>
              <a:rPr lang="th-TH" sz="35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กระทรวงสาธารณสุข ( นายแพทย์โอภาส การย์กวินพงศ์)</a:t>
            </a:r>
            <a:endParaRPr kumimoji="0" lang="th-TH" sz="35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       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“สุขภาพคนไทย เพื่อสุขภาพประเทศไทย”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kumimoji="0" lang="th-TH" sz="2800" b="1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b="1" u="sng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 (</a:t>
            </a:r>
            <a:r>
              <a:rPr lang="en-US" b="1" u="sng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ผลักดันการบริการทางการแพทย์และสาธารณสุขสู่ยุคดิจิทัล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(</a:t>
            </a:r>
            <a:r>
              <a:rPr 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Digital Health )</a:t>
            </a:r>
            <a:endParaRPr kumimoji="0" lang="th-TH" sz="28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th-TH" dirty="0"/>
              <a:t>         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&gt;&gt;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โรงพยาบาลทุกแห่งใช้การแพทย์ทางไกล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Telemedicine)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7ECFE9-864A-5280-2A34-A641095CD986}"/>
              </a:ext>
            </a:extLst>
          </p:cNvPr>
          <p:cNvSpPr txBox="1">
            <a:spLocks/>
          </p:cNvSpPr>
          <p:nvPr/>
        </p:nvSpPr>
        <p:spPr>
          <a:xfrm>
            <a:off x="4126992" y="330159"/>
            <a:ext cx="3938016" cy="614588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400" b="1" dirty="0">
                <a:latin typeface="TH SarabunPSK" panose="020B0500040200020003" pitchFamily="34" charset="-34"/>
                <a:ea typeface="Kigelia Light" panose="020B0502040204020203" pitchFamily="34" charset="0"/>
                <a:cs typeface="TH SarabunPSK" panose="020B0500040200020003" pitchFamily="34" charset="-34"/>
              </a:rPr>
              <a:t>ความเป็นมา</a:t>
            </a:r>
            <a:endParaRPr lang="en-US" sz="4400" b="1" dirty="0">
              <a:latin typeface="TH SarabunPSK" panose="020B0500040200020003" pitchFamily="34" charset="-34"/>
              <a:ea typeface="Kigelia Light" panose="020B0502040204020203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705096-72A9-CB0C-AEA9-C5D8F2379B12}"/>
              </a:ext>
            </a:extLst>
          </p:cNvPr>
          <p:cNvSpPr/>
          <p:nvPr/>
        </p:nvSpPr>
        <p:spPr>
          <a:xfrm>
            <a:off x="447869" y="1278294"/>
            <a:ext cx="410547" cy="410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14F04D-A489-6649-3B8C-684DAE41A9CA}"/>
              </a:ext>
            </a:extLst>
          </p:cNvPr>
          <p:cNvSpPr/>
          <p:nvPr/>
        </p:nvSpPr>
        <p:spPr>
          <a:xfrm>
            <a:off x="427653" y="4008742"/>
            <a:ext cx="410547" cy="410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1912E-EBB6-EF7A-5000-E1FF2216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47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35E7F5-1E36-46F4-9F41-66F5AA8EAC92}"/>
              </a:ext>
            </a:extLst>
          </p:cNvPr>
          <p:cNvSpPr txBox="1"/>
          <p:nvPr/>
        </p:nvSpPr>
        <p:spPr>
          <a:xfrm>
            <a:off x="119742" y="93650"/>
            <a:ext cx="119089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บริการสาธารณสุขระบบทางไกล 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Telehealth /Telemedicine)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6108D4-BD54-4B88-B47D-0ED1816454D1}"/>
              </a:ext>
            </a:extLst>
          </p:cNvPr>
          <p:cNvSpPr txBox="1"/>
          <p:nvPr/>
        </p:nvSpPr>
        <p:spPr>
          <a:xfrm>
            <a:off x="531189" y="1735328"/>
            <a:ext cx="53838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อัตราชดเชย ไม่จูงใจต่อการสร้างระบบ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Telehealth 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ความมั่นใจของผู้รับบริการ และผู้ให้บริการ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AD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ขึ้นทะเบียนแล้ว แต่ยังไม่มีการเบิกจ่ายค่าบริการ </a:t>
            </a: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AD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ไม่มั่นใจนิยาม รายการของโรคเรื้อรัง เกรงการตรวจสอบภายหลัง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FE772-1F70-4BF4-BF9E-B031CA31A268}"/>
              </a:ext>
            </a:extLst>
          </p:cNvPr>
          <p:cNvSpPr txBox="1"/>
          <p:nvPr/>
        </p:nvSpPr>
        <p:spPr>
          <a:xfrm>
            <a:off x="6398927" y="1950771"/>
            <a:ext cx="5460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ปรับเพิ่มอัตราการชดเชยบริการจาก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บาทเป็น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50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บาท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AD6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เพิ่มหน่วยบริการ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ขยายหน่วยบริการให้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ครอบคลุมในหน่วยบริการที่รับการส่งต่อทุกแห่ง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7AD6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AD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ติดตาม ให้คำแนะนำ ช่วยเหลือหน่วยบริการที่ขึ้นทะเบียนแล้ว แต่ยังไม่มีการเบิกจ่ายค่าบริการ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44C306-0120-625D-093E-0D5E31C1CEB5}"/>
              </a:ext>
            </a:extLst>
          </p:cNvPr>
          <p:cNvSpPr txBox="1"/>
          <p:nvPr/>
        </p:nvSpPr>
        <p:spPr>
          <a:xfrm>
            <a:off x="6527292" y="946434"/>
            <a:ext cx="533180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แนวทางการดำเนินการในปี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F6A437-95B3-96FC-AEA9-099F78D49462}"/>
              </a:ext>
            </a:extLst>
          </p:cNvPr>
          <p:cNvSpPr txBox="1"/>
          <p:nvPr/>
        </p:nvSpPr>
        <p:spPr>
          <a:xfrm>
            <a:off x="583219" y="934985"/>
            <a:ext cx="53318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ปัญหา-อุปสรรค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1" name="Picture 20" descr="A close-up of a dart board&#10;&#10;Description automatically generated with medium confidence">
            <a:extLst>
              <a:ext uri="{FF2B5EF4-FFF2-40B4-BE49-F238E27FC236}">
                <a16:creationId xmlns:a16="http://schemas.microsoft.com/office/drawing/2014/main" id="{03747A4C-1912-A6A8-EDC0-92252C99F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43" y="940859"/>
            <a:ext cx="940308" cy="573024"/>
          </a:xfrm>
          <a:prstGeom prst="rect">
            <a:avLst/>
          </a:prstGeom>
        </p:spPr>
      </p:pic>
      <p:pic>
        <p:nvPicPr>
          <p:cNvPr id="22" name="Picture 21" descr="A person carrying a huge boulder on the back&#10;&#10;Description automatically generated with medium confidence">
            <a:extLst>
              <a:ext uri="{FF2B5EF4-FFF2-40B4-BE49-F238E27FC236}">
                <a16:creationId xmlns:a16="http://schemas.microsoft.com/office/drawing/2014/main" id="{D223F9A2-8125-3A9D-BF29-614F0701C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611" y="947078"/>
            <a:ext cx="995599" cy="566805"/>
          </a:xfrm>
          <a:prstGeom prst="rect">
            <a:avLst/>
          </a:prstGeom>
        </p:spPr>
      </p:pic>
      <p:pic>
        <p:nvPicPr>
          <p:cNvPr id="5" name="รูปภาพ 9" descr="nhso.jpg">
            <a:extLst>
              <a:ext uri="{FF2B5EF4-FFF2-40B4-BE49-F238E27FC236}">
                <a16:creationId xmlns:a16="http://schemas.microsoft.com/office/drawing/2014/main" id="{30AFF4A5-538B-B8B6-B795-E4DF269C2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526D0-1BD6-CF01-8E9A-4ED06486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C51F23-B08A-9DDB-0076-A438D157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1388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77EF4A-1DB1-4BBA-BF3E-1350A3E107C2}"/>
              </a:ext>
            </a:extLst>
          </p:cNvPr>
          <p:cNvSpPr/>
          <p:nvPr/>
        </p:nvSpPr>
        <p:spPr>
          <a:xfrm>
            <a:off x="0" y="130634"/>
            <a:ext cx="12192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แนวทางบริการสาธารณสุขระบบทางไกล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Telehealth)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ปีงบประมาณ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 </a:t>
            </a:r>
            <a:endParaRPr kumimoji="0" lang="th-TH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258B5825-46D0-4FB7-A322-24D21A7CF039}"/>
              </a:ext>
            </a:extLst>
          </p:cNvPr>
          <p:cNvGraphicFramePr>
            <a:graphicFrameLocks noGrp="1"/>
          </p:cNvGraphicFramePr>
          <p:nvPr/>
        </p:nvGraphicFramePr>
        <p:xfrm>
          <a:off x="17755" y="834897"/>
          <a:ext cx="12174245" cy="58642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79674">
                  <a:extLst>
                    <a:ext uri="{9D8B030D-6E8A-4147-A177-3AD203B41FA5}">
                      <a16:colId xmlns:a16="http://schemas.microsoft.com/office/drawing/2014/main" val="988767236"/>
                    </a:ext>
                  </a:extLst>
                </a:gridCol>
                <a:gridCol w="10994571">
                  <a:extLst>
                    <a:ext uri="{9D8B030D-6E8A-4147-A177-3AD203B41FA5}">
                      <a16:colId xmlns:a16="http://schemas.microsoft.com/office/drawing/2014/main" val="670019354"/>
                    </a:ext>
                  </a:extLst>
                </a:gridCol>
              </a:tblGrid>
              <a:tr h="98613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th-TH" sz="20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วัตถุประสงค์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+mj-lt"/>
                        <a:buNone/>
                      </a:pP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เพิ่มการเข้าถึงการบริการที่มีคุณภาพตามมาตรฐาน</a:t>
                      </a:r>
                    </a:p>
                    <a:p>
                      <a:pPr marL="0" indent="0">
                        <a:lnSpc>
                          <a:spcPct val="90000"/>
                        </a:lnSpc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ให้ประชาชนได้รับการรักษาที่มีคุณภาพและมาตรฐาน</a:t>
                      </a:r>
                      <a:endParaRPr lang="th-TH" sz="2000" b="1" spc="-2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90000"/>
                        </a:lnSpc>
                        <a:buFont typeface="+mj-lt"/>
                        <a:buNone/>
                      </a:pP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เพิ่มประสิทธิภาพการให้บริการสาธารณสุขโดยการปรับรูปแบบบริการให้สอดคล้องกับสถานการณ์ </a:t>
                      </a: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COVID-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19 เปลี่ยนแปลงสู่สภาวะ </a:t>
                      </a: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New normal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941135"/>
                  </a:ext>
                </a:extLst>
              </a:tr>
              <a:tr h="152179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th-TH" sz="20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งบประมาณ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งบ</a:t>
                      </a: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PHC 14.47</a:t>
                      </a:r>
                      <a:r>
                        <a:rPr lang="th-TH" sz="20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ล้านบาท</a:t>
                      </a:r>
                      <a:endParaRPr lang="th-TH" sz="2000" b="1" i="0" strike="sngStrik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028698"/>
                  </a:ext>
                </a:extLst>
              </a:tr>
              <a:tr h="32428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th-TH" sz="20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กลุ่มเป้าหมาย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ผู้ป่วยสิทธิ 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โรคเรื้อรัง  ที่มีอาการคงที่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ควบคุมโรคได้ดี ต้องรับการ</a:t>
                      </a:r>
                      <a:r>
                        <a:rPr lang="th-TH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ดูแลต่อเนื่องและมีนัดหมายล่วงหน้า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ในหน่วยบริการ</a:t>
                      </a:r>
                      <a:endParaRPr lang="th-TH" sz="2000" b="1" i="0" strike="sngStrik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4506271"/>
                  </a:ext>
                </a:extLst>
              </a:tr>
              <a:tr h="2001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พื้นที่เป้าหมาย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2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232 </a:t>
                      </a:r>
                      <a:r>
                        <a:rPr lang="th-TH" sz="2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แห่ง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572852"/>
                  </a:ext>
                </a:extLst>
              </a:tr>
              <a:tr h="2069369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th-TH" sz="2000" b="1" i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คุณสมบัติ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th-TH" sz="2000" b="1" i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หน่วยบริการ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เป็นหน่วยบริการในระบบ </a:t>
                      </a:r>
                      <a:r>
                        <a:rPr lang="en-US" sz="2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UC 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มีความพร้อมของเทคโนโลยีเพื่อการพิสูจน์ตัวตนและการให้บริการการแพทย์ทางไกลที่สามารถสื่อสารกันได้อย่างชัดเจนระหว่างผู้ให้บริการและผู้รับบริการ 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มีผู้ประกอบวิชาชีพที่มีความพร้อมในการให้บริการสาธารณสุขระบบทางไกล ตามมาตรฐานที่สภาวิชาชีพหรือกระทรวงสาธารณสุขกำหนดพร้อมทั้งให้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เพียงพอต่อการบริการโดยไม่มีผลต่อการให้บริการหลัก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มีกระบวนการในการให้บริการสาธารณสุขระบบทางไกลของหน่วยบริการ พร้อมทั้งชี้แจ้งให้ผู้รับบริการรับทราบและยินยอมก่อนเข้ารับบริการ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จัดให้มีการทวนสอบข้อมูลการให้บริการได้ ในกรณีที่จำเป็นต้องมีการตรวจสอบ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มาตรฐานการรักษาความมั่นคงด้านสารสนเทศ และมีแผนการจัดการความเสี่ยงและควบคุมความผิดพลาดทางเทคโนโลยีและการสื่อสาร</a:t>
                      </a:r>
                      <a:endParaRPr lang="en-US" sz="20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833478"/>
                  </a:ext>
                </a:extLst>
              </a:tr>
              <a:tr h="127615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th-TH" sz="2000" b="1" i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ขอบเขตบริการ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th-TH" sz="2000" b="1" i="0" spc="2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altLang="th-TH" sz="2000" b="1" i="0" spc="20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นัดหมาย</a:t>
                      </a:r>
                      <a:r>
                        <a:rPr lang="th-TH" altLang="th-TH" sz="2000" b="1" i="0" spc="2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ผู้ป่วยเพื่อเข้ารับบริการ 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th-TH" sz="2000" b="1" i="0" spc="2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altLang="th-TH" sz="2000" b="1" i="0" spc="2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พิสูจน์ตัวตนและแสดงความยินยอมในการเข้ารับบริการของผู้รับบริการ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th-TH" sz="2000" b="1" i="0" spc="2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altLang="th-TH" sz="2000" b="1" i="0" spc="2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ให้บริการ</a:t>
                      </a:r>
                      <a:r>
                        <a:rPr lang="th-TH" sz="20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สาธารณสุขระบบทางไกลโดยผู้ประกอบวิชาชีพของหน่วยบริการ</a:t>
                      </a:r>
                      <a:r>
                        <a:rPr lang="th-TH" altLang="th-TH" sz="2000" b="1" i="0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ตามมาตรฐานที่สภาวิชาชีพหรือกระทรวงสาธารณสุขกำหนด</a:t>
                      </a:r>
                    </a:p>
                    <a:p>
                      <a:pPr marL="0" lvl="0" indent="0" algn="l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th-TH" sz="2000" b="1" i="0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altLang="th-TH" sz="2000" b="1" i="0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บันทึกข้อมูลการให้บริการในเวชระเบียนตามแนวทางของหน่วยบริการ</a:t>
                      </a:r>
                      <a:endParaRPr lang="th-TH" altLang="th-TH" sz="2000" b="1" i="0" spc="20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172685"/>
                  </a:ext>
                </a:extLst>
              </a:tr>
              <a:tr h="43320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th-TH" sz="2000" b="1" i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อัตราการจ่าย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อัตรา 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 บาท/ครั้ง   ผ่านระบบ </a:t>
                      </a:r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E-claim </a:t>
                      </a:r>
                      <a:r>
                        <a:rPr lang="th-TH" sz="2000" b="1" i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727907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C26571-E91E-036D-123C-72014FC8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เสนอ อปสข. 18  มกราคม 2566</a:t>
            </a: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9547FEED-DD6E-EEAD-061D-36CF8979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476" y="55986"/>
            <a:ext cx="1502093" cy="65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265FA7-9992-0779-3B3F-2FB8B6F9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069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374D-C5F4-4B1E-A3CB-B88D7612D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73" y="61094"/>
            <a:ext cx="11170847" cy="937895"/>
          </a:xfrm>
        </p:spPr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คุณสมบัติและศักยภาพของหน่วยบริการ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1587EE-B09E-422B-88F1-AAE3C6B38EA5}"/>
              </a:ext>
            </a:extLst>
          </p:cNvPr>
          <p:cNvSpPr txBox="1"/>
          <p:nvPr/>
        </p:nvSpPr>
        <p:spPr>
          <a:xfrm>
            <a:off x="405438" y="1483721"/>
            <a:ext cx="3348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เป็นหน่วยบริการ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ในระบบหลักประกันสุขภาพแห่งชาติ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6CA18-F4B1-4040-BAE2-067F9A46D9E0}"/>
              </a:ext>
            </a:extLst>
          </p:cNvPr>
          <p:cNvSpPr txBox="1"/>
          <p:nvPr/>
        </p:nvSpPr>
        <p:spPr>
          <a:xfrm>
            <a:off x="4598586" y="1400396"/>
            <a:ext cx="2982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มีความพร้อมของเทคโนโลยีดิจิทัล        หรือ </a:t>
            </a:r>
            <a:r>
              <a:rPr kumimoji="0" lang="en-US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Application</a:t>
            </a:r>
            <a:r>
              <a:rPr kumimoji="0" lang="th-TH" sz="2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ในการพิสูจน์ตัวตน  การนัดหมาย และการจ่ายเงิน               ที่เชื่อมต่อกับข้อมูลของ สปสช. ได้</a:t>
            </a:r>
            <a:endParaRPr kumimoji="0" lang="th-TH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23A967-C118-4DA8-99D1-D5EAE8D47A23}"/>
              </a:ext>
            </a:extLst>
          </p:cNvPr>
          <p:cNvSpPr txBox="1"/>
          <p:nvPr/>
        </p:nvSpPr>
        <p:spPr>
          <a:xfrm>
            <a:off x="626260" y="3655631"/>
            <a:ext cx="3210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มีผู้ประกอบวิชาชีพที่มีความพร้อม                  ในการให้บริการสาธารณสุขทางไกล ตามมาตรฐานที่สภาวิชาชีพประกาศกำหนด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FF8E60-9A87-4243-95A9-58318237DC43}"/>
              </a:ext>
            </a:extLst>
          </p:cNvPr>
          <p:cNvCxnSpPr>
            <a:cxnSpLocks/>
          </p:cNvCxnSpPr>
          <p:nvPr/>
        </p:nvCxnSpPr>
        <p:spPr>
          <a:xfrm>
            <a:off x="3760516" y="1659105"/>
            <a:ext cx="0" cy="399809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04F2BA-2EF8-45A7-A290-290454878E73}"/>
              </a:ext>
            </a:extLst>
          </p:cNvPr>
          <p:cNvCxnSpPr>
            <a:cxnSpLocks/>
          </p:cNvCxnSpPr>
          <p:nvPr/>
        </p:nvCxnSpPr>
        <p:spPr>
          <a:xfrm>
            <a:off x="7828273" y="1573591"/>
            <a:ext cx="23526" cy="41128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32A7F0-A410-4105-96CE-F1EFD732AB82}"/>
              </a:ext>
            </a:extLst>
          </p:cNvPr>
          <p:cNvSpPr txBox="1"/>
          <p:nvPr/>
        </p:nvSpPr>
        <p:spPr>
          <a:xfrm>
            <a:off x="8535162" y="4024962"/>
            <a:ext cx="34079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มีมาตรฐานการรักษาความมั่นคง       ด้านสารสนเทศและมีแผนการจัดการความเสี่ยงและควบคุมความผิดพลาดทางเทคโนโลยีและการสื่อสาร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774F64E-EC70-4FC5-BA85-553C43541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 b="6497"/>
          <a:stretch/>
        </p:blipFill>
        <p:spPr bwMode="auto">
          <a:xfrm>
            <a:off x="827992" y="2345628"/>
            <a:ext cx="2494290" cy="102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E186CF-027A-4219-8A07-3CEC5E76207D}"/>
              </a:ext>
            </a:extLst>
          </p:cNvPr>
          <p:cNvSpPr txBox="1"/>
          <p:nvPr/>
        </p:nvSpPr>
        <p:spPr>
          <a:xfrm>
            <a:off x="723210" y="1281204"/>
            <a:ext cx="36545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24" name="Google Shape;103;p14">
            <a:extLst>
              <a:ext uri="{FF2B5EF4-FFF2-40B4-BE49-F238E27FC236}">
                <a16:creationId xmlns:a16="http://schemas.microsoft.com/office/drawing/2014/main" id="{ACC6D606-FE89-4D19-9DF1-6DCA84184AE3}"/>
              </a:ext>
            </a:extLst>
          </p:cNvPr>
          <p:cNvCxnSpPr>
            <a:cxnSpLocks/>
          </p:cNvCxnSpPr>
          <p:nvPr/>
        </p:nvCxnSpPr>
        <p:spPr>
          <a:xfrm>
            <a:off x="510576" y="929564"/>
            <a:ext cx="11170848" cy="0"/>
          </a:xfrm>
          <a:prstGeom prst="straightConnector1">
            <a:avLst/>
          </a:prstGeom>
          <a:noFill/>
          <a:ln w="69850" cap="flat" cmpd="thickThin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F1316B3-FCEF-4494-ABBF-2E7D7CBEC8DC}"/>
              </a:ext>
            </a:extLst>
          </p:cNvPr>
          <p:cNvSpPr txBox="1"/>
          <p:nvPr/>
        </p:nvSpPr>
        <p:spPr>
          <a:xfrm>
            <a:off x="248926" y="3689510"/>
            <a:ext cx="30681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AFFC4E-D52C-4776-9817-17E7D3E0E672}"/>
              </a:ext>
            </a:extLst>
          </p:cNvPr>
          <p:cNvSpPr txBox="1"/>
          <p:nvPr/>
        </p:nvSpPr>
        <p:spPr>
          <a:xfrm>
            <a:off x="8053374" y="1505647"/>
            <a:ext cx="36545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D2C482-9128-45C6-B4BC-7AE80AC2243B}"/>
              </a:ext>
            </a:extLst>
          </p:cNvPr>
          <p:cNvSpPr txBox="1"/>
          <p:nvPr/>
        </p:nvSpPr>
        <p:spPr>
          <a:xfrm>
            <a:off x="4054909" y="1366717"/>
            <a:ext cx="3654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010012-830D-4AB4-A2DB-C2C869EB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6" t="24573" r="57330" b="44341"/>
          <a:stretch>
            <a:fillRect/>
          </a:stretch>
        </p:blipFill>
        <p:spPr bwMode="auto">
          <a:xfrm>
            <a:off x="4198751" y="2858838"/>
            <a:ext cx="757199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BE1218-2C41-4853-BEF3-31A5C6B4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22156" r="46776" b="53668"/>
          <a:stretch>
            <a:fillRect/>
          </a:stretch>
        </p:blipFill>
        <p:spPr bwMode="auto">
          <a:xfrm>
            <a:off x="5995802" y="2881063"/>
            <a:ext cx="699225" cy="77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1607CC50-C381-4DD8-9CCE-D27175104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63" y="5225291"/>
            <a:ext cx="1577286" cy="1182263"/>
          </a:xfrm>
          <a:prstGeom prst="rect">
            <a:avLst/>
          </a:prstGeom>
        </p:spPr>
      </p:pic>
      <p:pic>
        <p:nvPicPr>
          <p:cNvPr id="41" name="Picture 40" descr="A picture containing logo&#10;&#10;Description automatically generated">
            <a:extLst>
              <a:ext uri="{FF2B5EF4-FFF2-40B4-BE49-F238E27FC236}">
                <a16:creationId xmlns:a16="http://schemas.microsoft.com/office/drawing/2014/main" id="{4667EA44-AFF5-4947-886E-F88BDF913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81" y="2881063"/>
            <a:ext cx="769148" cy="777874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7F77A0-9650-46E3-8917-FD33A4230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42" y="2833172"/>
            <a:ext cx="769148" cy="825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E2878A-E13E-46F2-ACDD-BC5119A80819}"/>
              </a:ext>
            </a:extLst>
          </p:cNvPr>
          <p:cNvSpPr txBox="1"/>
          <p:nvPr/>
        </p:nvSpPr>
        <p:spPr>
          <a:xfrm>
            <a:off x="4275390" y="4122217"/>
            <a:ext cx="34079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</a:t>
            </a: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กระบวนการในการให้บริการสาธารณสุขระบบทางไกล               ของหน่วยบริการ พร้อมทั้งชี้แจงให้ผู้รับบริการรับทราบและยินยอม       ก่อนวันรับบริการ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CA07-F87D-4B23-B8A4-20434886651C}"/>
              </a:ext>
            </a:extLst>
          </p:cNvPr>
          <p:cNvSpPr txBox="1"/>
          <p:nvPr/>
        </p:nvSpPr>
        <p:spPr>
          <a:xfrm>
            <a:off x="3853410" y="3921684"/>
            <a:ext cx="36545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1642C-880F-4E97-9B0D-45D3638967C2}"/>
              </a:ext>
            </a:extLst>
          </p:cNvPr>
          <p:cNvSpPr txBox="1"/>
          <p:nvPr/>
        </p:nvSpPr>
        <p:spPr>
          <a:xfrm>
            <a:off x="8141742" y="3961358"/>
            <a:ext cx="36545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09E0D-C884-469F-90FF-DCAFA5015239}"/>
              </a:ext>
            </a:extLst>
          </p:cNvPr>
          <p:cNvSpPr txBox="1"/>
          <p:nvPr/>
        </p:nvSpPr>
        <p:spPr>
          <a:xfrm>
            <a:off x="8507195" y="1469129"/>
            <a:ext cx="3407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มีการบันทึกข้อมูลการให้บริการ        ในทุกกระบวนการขั้นตอนให้สามารถทวนสอบข้อมูลได้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25" name="รูปภาพ 3" descr="spd_20080503105202_b.jpg">
            <a:extLst>
              <a:ext uri="{FF2B5EF4-FFF2-40B4-BE49-F238E27FC236}">
                <a16:creationId xmlns:a16="http://schemas.microsoft.com/office/drawing/2014/main" id="{11E12117-4082-4E30-A54E-2A1DBB1D58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9450" y="193675"/>
            <a:ext cx="1168400" cy="51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919B5B-DFB0-427A-9C5F-441E0B9CDCD1}"/>
              </a:ext>
            </a:extLst>
          </p:cNvPr>
          <p:cNvSpPr txBox="1"/>
          <p:nvPr/>
        </p:nvSpPr>
        <p:spPr>
          <a:xfrm>
            <a:off x="402331" y="6377395"/>
            <a:ext cx="1086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หน่วยบริการต้องจัดให้มีการบันทึกข้อมูล  การรายงานผลการให้บริการ  การตรวจสอบและการยืนยันกระบวนการให้บริการระบบการแพทย์ทางไกลทุกขั้นตอน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FD4EBC-272B-7E6F-45E1-2C753431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5F707C-99F0-031E-3B9C-2D5B7361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0579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975B2804-A27C-4AF3-9B4E-AD5C11714980}"/>
              </a:ext>
            </a:extLst>
          </p:cNvPr>
          <p:cNvSpPr/>
          <p:nvPr/>
        </p:nvSpPr>
        <p:spPr>
          <a:xfrm>
            <a:off x="460781" y="1407935"/>
            <a:ext cx="11657337" cy="2455330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0373F-2A17-41FF-A402-FB9E5CDC4DB9}"/>
              </a:ext>
            </a:extLst>
          </p:cNvPr>
          <p:cNvSpPr txBox="1"/>
          <p:nvPr/>
        </p:nvSpPr>
        <p:spPr>
          <a:xfrm>
            <a:off x="838200" y="40942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กระบวนการให้บริการ </a:t>
            </a:r>
            <a:endParaRPr kumimoji="0" lang="th-TH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10" name="Google Shape;103;p14">
            <a:extLst>
              <a:ext uri="{FF2B5EF4-FFF2-40B4-BE49-F238E27FC236}">
                <a16:creationId xmlns:a16="http://schemas.microsoft.com/office/drawing/2014/main" id="{93D3EFFC-6833-4E76-B862-6BA16C788E5A}"/>
              </a:ext>
            </a:extLst>
          </p:cNvPr>
          <p:cNvCxnSpPr>
            <a:cxnSpLocks/>
          </p:cNvCxnSpPr>
          <p:nvPr/>
        </p:nvCxnSpPr>
        <p:spPr>
          <a:xfrm>
            <a:off x="510576" y="784384"/>
            <a:ext cx="11170848" cy="0"/>
          </a:xfrm>
          <a:prstGeom prst="straightConnector1">
            <a:avLst/>
          </a:prstGeom>
          <a:noFill/>
          <a:ln w="69850" cap="flat" cmpd="thickThin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7DF749-875E-4F46-A316-4226144E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6" t="24573" r="57330" b="44341"/>
          <a:stretch>
            <a:fillRect/>
          </a:stretch>
        </p:blipFill>
        <p:spPr bwMode="auto">
          <a:xfrm>
            <a:off x="5342829" y="2065574"/>
            <a:ext cx="519202" cy="59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4D2AA4-A229-468D-BF26-1411256F1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22156" r="46776" b="53668"/>
          <a:stretch>
            <a:fillRect/>
          </a:stretch>
        </p:blipFill>
        <p:spPr bwMode="auto">
          <a:xfrm>
            <a:off x="4699179" y="2147812"/>
            <a:ext cx="351901" cy="41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0723EF-5EB6-4D59-9681-7004C86324C1}"/>
              </a:ext>
            </a:extLst>
          </p:cNvPr>
          <p:cNvSpPr txBox="1"/>
          <p:nvPr/>
        </p:nvSpPr>
        <p:spPr>
          <a:xfrm>
            <a:off x="4431811" y="3396813"/>
            <a:ext cx="1504647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ผู้ป่วย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Download Application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3" name="Picture 8" descr="Teledoctor Paciente 1.1 Apk Download - com.tdasistencia.patient ...">
            <a:extLst>
              <a:ext uri="{FF2B5EF4-FFF2-40B4-BE49-F238E27FC236}">
                <a16:creationId xmlns:a16="http://schemas.microsoft.com/office/drawing/2014/main" id="{597B267B-4E35-44E0-91F2-B6BCEFB51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8"/>
          <a:stretch>
            <a:fillRect/>
          </a:stretch>
        </p:blipFill>
        <p:spPr bwMode="auto">
          <a:xfrm>
            <a:off x="6664987" y="2211296"/>
            <a:ext cx="716161" cy="71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075E213-0D53-461F-991E-21C8F9813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116" y="2210342"/>
            <a:ext cx="82534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EC5599C-C3CD-40B6-A1F2-88FDB19D3938}"/>
              </a:ext>
            </a:extLst>
          </p:cNvPr>
          <p:cNvSpPr txBox="1"/>
          <p:nvPr/>
        </p:nvSpPr>
        <p:spPr>
          <a:xfrm>
            <a:off x="4445624" y="4246857"/>
            <a:ext cx="1608020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ตรวจสอบความถูกต้อง     ของข้อมูล 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5" name="Picture 34" descr="A picture containing logo&#10;&#10;Description automatically generated">
            <a:extLst>
              <a:ext uri="{FF2B5EF4-FFF2-40B4-BE49-F238E27FC236}">
                <a16:creationId xmlns:a16="http://schemas.microsoft.com/office/drawing/2014/main" id="{8500EDFE-569B-4B5C-90FB-3860244E3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91" y="2725503"/>
            <a:ext cx="393458" cy="397922"/>
          </a:xfrm>
          <a:prstGeom prst="rect">
            <a:avLst/>
          </a:prstGeom>
        </p:spPr>
      </p:pic>
      <p:pic>
        <p:nvPicPr>
          <p:cNvPr id="37" name="Picture 3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9568D8-AACB-4DFD-B4C7-362616D96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36" y="2728122"/>
            <a:ext cx="393458" cy="422420"/>
          </a:xfrm>
          <a:prstGeom prst="rect">
            <a:avLst/>
          </a:prstGeom>
        </p:spPr>
      </p:pic>
      <p:pic>
        <p:nvPicPr>
          <p:cNvPr id="39" name="Picture 11" descr="A picture containing meter&#10;&#10;Description automatically generated">
            <a:extLst>
              <a:ext uri="{FF2B5EF4-FFF2-40B4-BE49-F238E27FC236}">
                <a16:creationId xmlns:a16="http://schemas.microsoft.com/office/drawing/2014/main" id="{A1D3D0E8-3175-4616-A5BD-9852D645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10" y="2310804"/>
            <a:ext cx="753314" cy="78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A screenshot of a video game&#10;&#10;Description automatically generated">
            <a:extLst>
              <a:ext uri="{FF2B5EF4-FFF2-40B4-BE49-F238E27FC236}">
                <a16:creationId xmlns:a16="http://schemas.microsoft.com/office/drawing/2014/main" id="{17FCAE6E-B3EE-45FB-94A2-332FE60A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0" t="16356" r="82288" b="71231"/>
          <a:stretch>
            <a:fillRect/>
          </a:stretch>
        </p:blipFill>
        <p:spPr bwMode="auto">
          <a:xfrm>
            <a:off x="771104" y="2420866"/>
            <a:ext cx="451093" cy="49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518CC59-2B73-4022-A413-30A991EB7DA9}"/>
              </a:ext>
            </a:extLst>
          </p:cNvPr>
          <p:cNvSpPr txBox="1"/>
          <p:nvPr/>
        </p:nvSpPr>
        <p:spPr>
          <a:xfrm>
            <a:off x="2460960" y="4863226"/>
            <a:ext cx="1224224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ตรวจสอบ    สิทธิ์การรักษา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F253E5-E067-43D0-ABA8-021FC4BC1491}"/>
              </a:ext>
            </a:extLst>
          </p:cNvPr>
          <p:cNvSpPr txBox="1"/>
          <p:nvPr/>
        </p:nvSpPr>
        <p:spPr>
          <a:xfrm>
            <a:off x="2479175" y="5946208"/>
            <a:ext cx="1224224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เตรียมประวัติ   การรักษา 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1" name="TextBox 115">
            <a:extLst>
              <a:ext uri="{FF2B5EF4-FFF2-40B4-BE49-F238E27FC236}">
                <a16:creationId xmlns:a16="http://schemas.microsoft.com/office/drawing/2014/main" id="{3E53A587-C196-43B6-8644-7D2DD1393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1801" y="3396813"/>
            <a:ext cx="152000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altLang="th-TH" sz="2000" b="1" i="1" u="sng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(ถ้ามียา) </a:t>
            </a:r>
            <a:r>
              <a:rPr kumimoji="0" lang="th-TH" altLang="th-TH" sz="2000" b="1" i="0" u="none" strike="noStrike" kern="1200" cap="none" spc="0" normalizeH="0" baseline="0" noProof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รับยาทางไปรษณีย์/ร้านยา </a:t>
            </a:r>
            <a:r>
              <a:rPr kumimoji="0" lang="th-TH" altLang="th-TH" sz="20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ร่วมกับบริการเภสัชกรรมทางไกลตามประกาศสภาเภสัชกรรม เรื่องกำหนดมาตรฐานและขั้นตอนการให้บริการเภสัชกรรมทางไกล.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F55F83-ED82-4BC7-B020-81B331076AD9}"/>
              </a:ext>
            </a:extLst>
          </p:cNvPr>
          <p:cNvSpPr txBox="1"/>
          <p:nvPr/>
        </p:nvSpPr>
        <p:spPr>
          <a:xfrm>
            <a:off x="6452103" y="3429000"/>
            <a:ext cx="1194053" cy="2554545"/>
          </a:xfrm>
          <a:prstGeom prst="rect">
            <a:avLst/>
          </a:prstGeom>
          <a:noFill/>
        </p:spPr>
        <p:txBody>
          <a:bodyPr wrap="square" lIns="0" rIns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พบแพทย์ออนไลน์ให้คำปรึกษา     ตรวจวินิจฉัย รักษา ฟื้นฟูบันทึกข้อมูลการให้บริการ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4477E-4121-4915-A399-687B8C6B50B9}"/>
              </a:ext>
            </a:extLst>
          </p:cNvPr>
          <p:cNvSpPr txBox="1"/>
          <p:nvPr/>
        </p:nvSpPr>
        <p:spPr>
          <a:xfrm>
            <a:off x="4242857" y="4967149"/>
            <a:ext cx="1895500" cy="175432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ผู้ป่วย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ยืนยันตัวตนและแสดงการยินยอมรับบริการ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ยินยอมให้ใช้เครื่อยืนยันตัวตนอื่น ๆ เช่น </a:t>
            </a: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card Zoom SKype</a:t>
            </a:r>
            <a:r>
              <a:rPr kumimoji="0" lang="th-TH" sz="16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4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D7A1F4-0367-484D-875A-833399CD9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8" t="26437" r="64436" b="58220"/>
          <a:stretch>
            <a:fillRect/>
          </a:stretch>
        </p:blipFill>
        <p:spPr bwMode="auto">
          <a:xfrm>
            <a:off x="2479175" y="2247777"/>
            <a:ext cx="4921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F4C06AD9-17D0-4292-8989-8E9B1C0B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2" t="22197" r="61734" b="68364"/>
          <a:stretch>
            <a:fillRect/>
          </a:stretch>
        </p:blipFill>
        <p:spPr bwMode="auto">
          <a:xfrm>
            <a:off x="1417364" y="2491549"/>
            <a:ext cx="451093" cy="40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1BE56D3-F28F-4719-AC70-2579E670DD20}"/>
              </a:ext>
            </a:extLst>
          </p:cNvPr>
          <p:cNvSpPr txBox="1"/>
          <p:nvPr/>
        </p:nvSpPr>
        <p:spPr>
          <a:xfrm>
            <a:off x="284881" y="1087263"/>
            <a:ext cx="2016602" cy="954107"/>
          </a:xfrm>
          <a:prstGeom prst="rect">
            <a:avLst/>
          </a:prstGeom>
          <a:noFill/>
        </p:spPr>
        <p:txBody>
          <a:bodyPr wrap="square" lIns="0" rIns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คัดกรองผู้ป่วย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เข้าสู่ระบบ</a:t>
            </a: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FCCA85-0D9C-4FCC-87FC-B23272EF4A55}"/>
              </a:ext>
            </a:extLst>
          </p:cNvPr>
          <p:cNvSpPr txBox="1"/>
          <p:nvPr/>
        </p:nvSpPr>
        <p:spPr>
          <a:xfrm>
            <a:off x="2285800" y="1012612"/>
            <a:ext cx="1748536" cy="954107"/>
          </a:xfrm>
          <a:prstGeom prst="rect">
            <a:avLst/>
          </a:prstGeom>
          <a:noFill/>
        </p:spPr>
        <p:txBody>
          <a:bodyPr wrap="square" lIns="0" rIns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ประสาน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นัดหมาย</a:t>
            </a: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0" name="TextBox 112">
            <a:extLst>
              <a:ext uri="{FF2B5EF4-FFF2-40B4-BE49-F238E27FC236}">
                <a16:creationId xmlns:a16="http://schemas.microsoft.com/office/drawing/2014/main" id="{8F521ABB-02F7-4528-9952-29E0D269B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067" y="784384"/>
            <a:ext cx="20166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1" i="0" u="none" strike="noStrike" kern="1200" cap="none" spc="0" normalizeH="0" baseline="0" noProof="1">
                <a:ln>
                  <a:noFill/>
                </a:ln>
                <a:solidFill>
                  <a:srgbClr val="F36F13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แสดงตัวตน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1" i="0" u="none" strike="noStrike" kern="1200" cap="none" spc="0" normalizeH="0" baseline="0" noProof="1">
                <a:ln>
                  <a:noFill/>
                </a:ln>
                <a:solidFill>
                  <a:srgbClr val="F36F13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ผ่าน เทคโนโลยี หรือ</a:t>
            </a:r>
            <a:r>
              <a:rPr kumimoji="0" lang="en-US" altLang="th-TH" sz="2400" b="1" i="0" u="none" strike="noStrike" kern="1200" cap="none" spc="0" normalizeH="0" baseline="0" noProof="1">
                <a:ln>
                  <a:noFill/>
                </a:ln>
                <a:solidFill>
                  <a:srgbClr val="F36F13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Application</a:t>
            </a:r>
            <a:endParaRPr kumimoji="0" lang="th-TH" altLang="th-TH" sz="2400" b="1" i="0" u="none" strike="noStrike" kern="1200" cap="none" spc="0" normalizeH="0" baseline="0" noProof="1">
              <a:ln>
                <a:noFill/>
              </a:ln>
              <a:solidFill>
                <a:srgbClr val="F36F13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1" name="TextBox 115">
            <a:extLst>
              <a:ext uri="{FF2B5EF4-FFF2-40B4-BE49-F238E27FC236}">
                <a16:creationId xmlns:a16="http://schemas.microsoft.com/office/drawing/2014/main" id="{4BBE9CED-9139-4774-B003-E7377F442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288" y="1075497"/>
            <a:ext cx="17059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800" b="1" i="0" u="none" strike="noStrike" kern="1200" cap="none" spc="0" normalizeH="0" baseline="0" noProof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รับยา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800" b="1" i="0" u="none" strike="noStrike" kern="1200" cap="none" spc="0" normalizeH="0" baseline="0" noProof="1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ไปรษณีย์/ร้านยา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B8FC5D-9CEA-4D4A-A2BC-0E260BBAAEF0}"/>
              </a:ext>
            </a:extLst>
          </p:cNvPr>
          <p:cNvSpPr txBox="1"/>
          <p:nvPr/>
        </p:nvSpPr>
        <p:spPr>
          <a:xfrm>
            <a:off x="6495459" y="1060379"/>
            <a:ext cx="1224225" cy="954107"/>
          </a:xfrm>
          <a:prstGeom prst="rect">
            <a:avLst/>
          </a:prstGeom>
          <a:noFill/>
        </p:spPr>
        <p:txBody>
          <a:bodyPr wrap="square" lIns="0" rIns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พบแพทย์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ออนไลน์</a:t>
            </a: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4" name="TextBox 104">
            <a:extLst>
              <a:ext uri="{FF2B5EF4-FFF2-40B4-BE49-F238E27FC236}">
                <a16:creationId xmlns:a16="http://schemas.microsoft.com/office/drawing/2014/main" id="{6A64B182-BAF7-43CE-9A60-AEF223A94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82" y="3466223"/>
            <a:ext cx="132520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ผู้ป่วยโรคเรื้อรังรายเก่า            ในหน่วยบริการ    ที่มีอาการคงที่ ควบคุมโรคได้ดีและสมัครใจรับบริการทาง 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tele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330817-1601-4D7E-B96C-5AA920AF6D32}"/>
              </a:ext>
            </a:extLst>
          </p:cNvPr>
          <p:cNvSpPr txBox="1"/>
          <p:nvPr/>
        </p:nvSpPr>
        <p:spPr>
          <a:xfrm>
            <a:off x="2594084" y="3332027"/>
            <a:ext cx="1234217" cy="163121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ประสานชี้แจงข้อตกลง วิธีการตรวจทาง </a:t>
            </a: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Telemedicine </a:t>
            </a:r>
            <a:endParaRPr kumimoji="0" lang="th-TH" sz="2000" b="1" i="0" u="none" strike="noStrike" kern="1200" cap="none" spc="0" normalizeH="0" baseline="0" noProof="1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และนัดหมาย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D460D-50CF-4AD9-9A73-C8FFB179A530}"/>
              </a:ext>
            </a:extLst>
          </p:cNvPr>
          <p:cNvSpPr txBox="1"/>
          <p:nvPr/>
        </p:nvSpPr>
        <p:spPr>
          <a:xfrm>
            <a:off x="2444738" y="5571112"/>
            <a:ext cx="1224224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สร้าง </a:t>
            </a: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visit  </a:t>
            </a:r>
            <a:r>
              <a:rPr kumimoji="0" lang="th-TH" sz="20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1" name="Picture 1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DA7B2D1-9AF4-46C4-B4EC-94F0A80AE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585" y="2221962"/>
            <a:ext cx="825347" cy="70179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417DF0B-4241-46BD-99E2-55D0C1261BC6}"/>
              </a:ext>
            </a:extLst>
          </p:cNvPr>
          <p:cNvSpPr txBox="1"/>
          <p:nvPr/>
        </p:nvSpPr>
        <p:spPr>
          <a:xfrm>
            <a:off x="10194452" y="1127292"/>
            <a:ext cx="18949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การบันทึกข้อมูล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และชดเชยบริการ</a:t>
            </a:r>
          </a:p>
        </p:txBody>
      </p:sp>
      <p:sp>
        <p:nvSpPr>
          <p:cNvPr id="44" name="TextBox 4">
            <a:extLst>
              <a:ext uri="{FF2B5EF4-FFF2-40B4-BE49-F238E27FC236}">
                <a16:creationId xmlns:a16="http://schemas.microsoft.com/office/drawing/2014/main" id="{6BBAC7AE-A97A-4211-B33A-9184EE73A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860" y="3458368"/>
            <a:ext cx="16733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บันทึกข้อมูลผ่านโปรแกรม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e – Claim</a:t>
            </a:r>
            <a:endParaRPr kumimoji="0" lang="th-TH" alt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14272-E5F8-4AAC-AAFB-9C70F443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0" name="รูปภาพ 3" descr="spd_20080503105202_b.jpg">
            <a:extLst>
              <a:ext uri="{FF2B5EF4-FFF2-40B4-BE49-F238E27FC236}">
                <a16:creationId xmlns:a16="http://schemas.microsoft.com/office/drawing/2014/main" id="{C4C42113-CEBC-490D-A362-F2AC65FDC6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39450" y="193675"/>
            <a:ext cx="1168400" cy="51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55CD8-0651-C732-FF3C-D534A255C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35D-2779-4DCB-B74B-07662299911A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6397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2">
            <a:extLst>
              <a:ext uri="{FF2B5EF4-FFF2-40B4-BE49-F238E27FC236}">
                <a16:creationId xmlns:a16="http://schemas.microsoft.com/office/drawing/2014/main" id="{00C53B35-1718-AF99-FD1A-F8593AD8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3694" y="1134332"/>
            <a:ext cx="6057325" cy="412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6B151BB1-774F-4C70-48D4-3FC58A279DEB}"/>
              </a:ext>
            </a:extLst>
          </p:cNvPr>
          <p:cNvSpPr/>
          <p:nvPr/>
        </p:nvSpPr>
        <p:spPr>
          <a:xfrm rot="16200000">
            <a:off x="651123" y="1217416"/>
            <a:ext cx="3577334" cy="3959627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39AFF-83AE-7473-5721-6522F265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6" y="1539551"/>
            <a:ext cx="3692146" cy="3323191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th-TH" sz="9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b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altLang="th-TH" sz="5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คลินิกการพยาบาล</a:t>
            </a:r>
            <a:br>
              <a:rPr lang="en-US" alt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br>
              <a:rPr lang="en-US" alt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การผดุงครรภ์</a:t>
            </a:r>
            <a:b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2CED3-572B-87CB-65BB-B0F7D7F2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</a:p>
        </p:txBody>
      </p:sp>
      <p:pic>
        <p:nvPicPr>
          <p:cNvPr id="7" name="รูปภาพ 9" descr="nhso.jpg">
            <a:extLst>
              <a:ext uri="{FF2B5EF4-FFF2-40B4-BE49-F238E27FC236}">
                <a16:creationId xmlns:a16="http://schemas.microsoft.com/office/drawing/2014/main" id="{7A60E4F1-D33F-E91F-FA28-01007E452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19" y="9428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2291-1FD7-E67D-CD04-E656C87F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4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chemeClr val="accent6">
                <a:lumMod val="5000"/>
                <a:lumOff val="9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EDD32D-E081-4F41-AF5C-F3352F83CA80}"/>
              </a:ext>
            </a:extLst>
          </p:cNvPr>
          <p:cNvSpPr txBox="1"/>
          <p:nvPr/>
        </p:nvSpPr>
        <p:spPr>
          <a:xfrm>
            <a:off x="6527292" y="891984"/>
            <a:ext cx="533180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แนวทางการดำเนินการในปี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FE5464-AEDB-4637-B418-1FCF8D8235D1}"/>
              </a:ext>
            </a:extLst>
          </p:cNvPr>
          <p:cNvSpPr txBox="1">
            <a:spLocks/>
          </p:cNvSpPr>
          <p:nvPr/>
        </p:nvSpPr>
        <p:spPr>
          <a:xfrm>
            <a:off x="583219" y="202619"/>
            <a:ext cx="10515600" cy="560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Pain point 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ปีงบ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2565 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และแนวทางการดำเนินการต่อไป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4B7872-2074-40B9-B823-6F17C185B3D5}"/>
              </a:ext>
            </a:extLst>
          </p:cNvPr>
          <p:cNvCxnSpPr>
            <a:cxnSpLocks/>
          </p:cNvCxnSpPr>
          <p:nvPr/>
        </p:nvCxnSpPr>
        <p:spPr>
          <a:xfrm>
            <a:off x="583219" y="787206"/>
            <a:ext cx="111753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20A464C-CA97-48EB-81CD-D8BFC30B3DB7}"/>
              </a:ext>
            </a:extLst>
          </p:cNvPr>
          <p:cNvSpPr txBox="1"/>
          <p:nvPr/>
        </p:nvSpPr>
        <p:spPr>
          <a:xfrm>
            <a:off x="583219" y="891984"/>
            <a:ext cx="533180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ปัญหา-อุปสรรค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 descr="A close-up of a dart board&#10;&#10;Description automatically generated with medium confidence">
            <a:extLst>
              <a:ext uri="{FF2B5EF4-FFF2-40B4-BE49-F238E27FC236}">
                <a16:creationId xmlns:a16="http://schemas.microsoft.com/office/drawing/2014/main" id="{7BF52C06-7393-429B-A6C2-089C4B5C3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20" y="897858"/>
            <a:ext cx="862584" cy="573024"/>
          </a:xfrm>
          <a:prstGeom prst="rect">
            <a:avLst/>
          </a:prstGeom>
        </p:spPr>
      </p:pic>
      <p:pic>
        <p:nvPicPr>
          <p:cNvPr id="11" name="Picture 10" descr="A person carrying a huge boulder on the back&#10;&#10;Description automatically generated with medium confidence">
            <a:extLst>
              <a:ext uri="{FF2B5EF4-FFF2-40B4-BE49-F238E27FC236}">
                <a16:creationId xmlns:a16="http://schemas.microsoft.com/office/drawing/2014/main" id="{60452638-4A01-463A-9FD5-DBB06B818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412" y="904078"/>
            <a:ext cx="995599" cy="5605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08446D-DDB9-4E11-B6C7-3A53F2B66F9B}"/>
              </a:ext>
            </a:extLst>
          </p:cNvPr>
          <p:cNvSpPr txBox="1"/>
          <p:nvPr/>
        </p:nvSpPr>
        <p:spPr>
          <a:xfrm>
            <a:off x="583219" y="1660311"/>
            <a:ext cx="533180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หน่วยบริการยังไม่ครอบคลุมทุกเขต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</a:t>
            </a:r>
            <a:r>
              <a:rPr kumimoji="0" lang="th-TH" sz="2800" b="1" i="0" u="none" strike="noStrike" kern="1200" cap="none" spc="-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หน่วยบริการยังขาดความเข้าใจในการบันทึกข้อมูลเพื่อการเบิกจ่าย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ผลงานและการเบิกจ่ายน้อย เนื่องจากหน่วยบริการ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เพิ่งขึ้นทะเบียนและเริ่มให้บริการ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กิจกรรมบริการ และ อัตราชดเชย ไม่จูงใจในการ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ให้บริการ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23F0FD-EC2E-4DB9-B63D-5F237B4D54FB}"/>
              </a:ext>
            </a:extLst>
          </p:cNvPr>
          <p:cNvSpPr txBox="1"/>
          <p:nvPr/>
        </p:nvSpPr>
        <p:spPr>
          <a:xfrm>
            <a:off x="6276977" y="1660311"/>
            <a:ext cx="559769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marR="0" lvl="0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ขยายหน่วยบริการให้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ครอบคลุมทุกจังหวัด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อย่างน้อยจังหวัดละ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แห่ง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ตามความพร้อมของคลินิก </a:t>
            </a:r>
          </a:p>
          <a:p>
            <a:pPr marL="288925" marR="0" lvl="0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ขยายขอบเขตบริการ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PP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และเพิ่มกิจกรรม ใน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OP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ตามขอบเขตวิชาชีพ </a:t>
            </a:r>
          </a:p>
          <a:p>
            <a:pPr marL="288925" marR="0" lvl="0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ให้มีการสื่อสารทำความเข้าใจระหว่างคลินิก      และ หน่วยบริการประจำ</a:t>
            </a:r>
          </a:p>
          <a:p>
            <a:pPr marL="288925" marR="0" lvl="0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ร่วมมือกับสภาวิชาชีพในการพัฒนาศักยภาพและกำกับติดตามคลินิกเพื่อให้เกิดบริการที่คุณภาพมาตรฐาน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1FF8B-36F6-5AB1-BBE5-6072A6DFA096}"/>
              </a:ext>
            </a:extLst>
          </p:cNvPr>
          <p:cNvSpPr txBox="1"/>
          <p:nvPr/>
        </p:nvSpPr>
        <p:spPr>
          <a:xfrm>
            <a:off x="583219" y="934985"/>
            <a:ext cx="533180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ปัญหา-อุปสรรค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3" name="Picture 12" descr="A close-up of a dart board&#10;&#10;Description automatically generated with medium confidence">
            <a:extLst>
              <a:ext uri="{FF2B5EF4-FFF2-40B4-BE49-F238E27FC236}">
                <a16:creationId xmlns:a16="http://schemas.microsoft.com/office/drawing/2014/main" id="{AD477B81-CC0E-7D6B-DA00-A0EA570CE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7" y="891639"/>
            <a:ext cx="852206" cy="573024"/>
          </a:xfrm>
          <a:prstGeom prst="rect">
            <a:avLst/>
          </a:prstGeom>
        </p:spPr>
      </p:pic>
      <p:pic>
        <p:nvPicPr>
          <p:cNvPr id="14" name="Picture 13" descr="A person carrying a huge boulder on the back&#10;&#10;Description automatically generated with medium confidence">
            <a:extLst>
              <a:ext uri="{FF2B5EF4-FFF2-40B4-BE49-F238E27FC236}">
                <a16:creationId xmlns:a16="http://schemas.microsoft.com/office/drawing/2014/main" id="{77F637C4-ACA7-B4D5-8371-E19A24C07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412" y="947079"/>
            <a:ext cx="995599" cy="560585"/>
          </a:xfrm>
          <a:prstGeom prst="rect">
            <a:avLst/>
          </a:prstGeom>
        </p:spPr>
      </p:pic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D17C68B9-B1FA-BF5F-F754-F05920942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019" y="9428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D029D-71D9-E0F5-C6E5-6894036BD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3012" y="63563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DEEADF-CA9F-93EB-631A-D40178EE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65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chemeClr val="accent6">
                <a:lumMod val="5000"/>
                <a:lumOff val="9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4B7872-2074-40B9-B823-6F17C185B3D5}"/>
              </a:ext>
            </a:extLst>
          </p:cNvPr>
          <p:cNvCxnSpPr>
            <a:cxnSpLocks/>
          </p:cNvCxnSpPr>
          <p:nvPr/>
        </p:nvCxnSpPr>
        <p:spPr>
          <a:xfrm>
            <a:off x="583219" y="787206"/>
            <a:ext cx="111753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D17C68B9-B1FA-BF5F-F754-F0592094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019" y="9428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D029D-71D9-E0F5-C6E5-6894036BD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3012" y="63563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E817DD4-0FB0-C3A6-BFAB-5DC0603329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2084" y="973358"/>
          <a:ext cx="11777664" cy="519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5">
                  <a:extLst>
                    <a:ext uri="{9D8B030D-6E8A-4147-A177-3AD203B41FA5}">
                      <a16:colId xmlns:a16="http://schemas.microsoft.com/office/drawing/2014/main" val="3481221835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786948463"/>
                    </a:ext>
                  </a:extLst>
                </a:gridCol>
                <a:gridCol w="6643689">
                  <a:extLst>
                    <a:ext uri="{9D8B030D-6E8A-4147-A177-3AD203B41FA5}">
                      <a16:colId xmlns:a16="http://schemas.microsoft.com/office/drawing/2014/main" val="954439053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เดิม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_</a:t>
                      </a: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ใหม่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_ </a:t>
                      </a: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ที่เปลี่ยนแปลง ปี 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171670"/>
                  </a:ext>
                </a:extLst>
              </a:tr>
              <a:tr h="4245429">
                <a:tc>
                  <a:txBody>
                    <a:bodyPr/>
                    <a:lstStyle/>
                    <a:p>
                      <a:r>
                        <a:rPr lang="th-TH" sz="22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หลักเกณฑ์เงื่อนไข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0988" indent="-280988">
                        <a:buFont typeface="+mj-lt"/>
                        <a:buAutoNum type="arabicParenR"/>
                      </a:pPr>
                      <a:r>
                        <a:rPr lang="th-TH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จ่ายกรณีบริการการพยาบาลพื้นฐาน (</a:t>
                      </a:r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OP)</a:t>
                      </a:r>
                      <a:r>
                        <a:rPr lang="th-TH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ได้แก่ การให้ยา การทำแผล การดูแลและเปลี่ยนสายสวน</a:t>
                      </a:r>
                    </a:p>
                    <a:p>
                      <a:pPr marL="280988" lvl="0" indent="-280988">
                        <a:buFont typeface="+mj-lt"/>
                        <a:buAutoNum type="arabicParenR"/>
                      </a:pPr>
                      <a:r>
                        <a:rPr lang="th-TH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บริการดูแลสุขภาพผู้ป่วยที่บ้าน (เยี่ยมบ้าน) ไม่เกิน 1 ครั้งต่อคนต่อวัน  ต้องเป็นหน่วยบริการเดียวกัน (</a:t>
                      </a:r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HCODE </a:t>
                      </a:r>
                      <a:r>
                        <a:rPr lang="th-TH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ต่อ </a:t>
                      </a:r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PID </a:t>
                      </a:r>
                      <a:r>
                        <a:rPr lang="th-TH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ต้องเป็น </a:t>
                      </a:r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HCODE </a:t>
                      </a:r>
                      <a:r>
                        <a:rPr lang="th-TH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เดียวกัน) กรณีหน่วยบริการเบิกค่าเยี่ยมบ้านห้ามเบิกหัตถการอื่นๆ เพิ่มเติม</a:t>
                      </a:r>
                      <a:endParaRPr lang="en-US" sz="22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0988" lvl="0" indent="-280988">
                        <a:buFont typeface="+mj-lt"/>
                        <a:buAutoNum type="arabicParenR"/>
                      </a:pPr>
                      <a:r>
                        <a:rPr lang="th-TH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บริการคัดกรองเบาหวาน/ความดันโลหิตสูงและปัจจัยเสี่ยงต่อการเกิดโรคหัวใจและหลอดเลือด</a:t>
                      </a:r>
                      <a:endParaRPr lang="en-US" sz="22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0988" indent="-280988">
                        <a:buFont typeface="+mj-lt"/>
                        <a:buAutoNum type="arabicParenR"/>
                      </a:pPr>
                      <a:r>
                        <a:rPr lang="th-TH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บริการฝากครรภ์ </a:t>
                      </a:r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ANC </a:t>
                      </a:r>
                      <a:r>
                        <a:rPr lang="th-TH" sz="22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กรณีที่แพทย์วินิจฉัยแล้วไม่ใช่ครรภ์เสี่ยง </a:t>
                      </a:r>
                      <a:endParaRPr lang="th-TH" sz="22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th-TH" sz="2200" b="1" i="0" u="none" strike="noStrike" baseline="0" dirty="0">
                          <a:solidFill>
                            <a:srgbClr val="0033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มีระบบการ </a:t>
                      </a:r>
                      <a:r>
                        <a:rPr lang="en-US" sz="2200" b="1" i="0" u="none" strike="noStrike" baseline="0" dirty="0">
                          <a:solidFill>
                            <a:srgbClr val="0033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Authentication</a:t>
                      </a:r>
                      <a:r>
                        <a:rPr lang="en-US" sz="2200" b="1" i="0" u="none" strike="noStrike" kern="1200" baseline="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2200" b="1" i="0" dirty="0">
                        <a:solidFill>
                          <a:srgbClr val="0033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233363" lvl="0" indent="-233363">
                        <a:buFont typeface="+mj-lt"/>
                        <a:buAutoNum type="arabicParenR"/>
                      </a:pPr>
                      <a:r>
                        <a:rPr lang="th-TH" sz="2200" b="1" i="0" dirty="0">
                          <a:solidFill>
                            <a:srgbClr val="0033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เพิ่มบ</a:t>
                      </a: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ริการ </a:t>
                      </a:r>
                      <a:r>
                        <a:rPr lang="en-US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PP </a:t>
                      </a: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เป็น</a:t>
                      </a:r>
                      <a:r>
                        <a:rPr lang="en-US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7 </a:t>
                      </a: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รายการ โดยอัตราจ่ายตามประกาศการจ่ายฯ </a:t>
                      </a:r>
                      <a:r>
                        <a:rPr lang="en-US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PP </a:t>
                      </a: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ปีงบฯ </a:t>
                      </a:r>
                      <a:r>
                        <a:rPr lang="en-US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</a:p>
                    <a:p>
                      <a:pPr marL="457200" lvl="0" indent="-287338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 </a:t>
                      </a:r>
                      <a:r>
                        <a:rPr lang="en-US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ANC  </a:t>
                      </a:r>
                      <a:endParaRPr lang="th-TH" sz="2200" b="1" kern="1200" dirty="0">
                        <a:solidFill>
                          <a:srgbClr val="0033CC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457200" lvl="0" indent="-287338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บริการจ่ายยาเม็ดคุมกำเนิดอื่นๆ </a:t>
                      </a:r>
                    </a:p>
                    <a:p>
                      <a:pPr marL="457200" lvl="0" indent="-287338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บริการจ่ายถุงยางอนามัยและให้คำปรึกษา </a:t>
                      </a:r>
                    </a:p>
                    <a:p>
                      <a:pPr marL="457200" lvl="0" indent="-287338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บริการทดสอบการตั้งครรภ์</a:t>
                      </a:r>
                    </a:p>
                    <a:p>
                      <a:pPr marL="457200" lvl="0" indent="-287338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บริการหญิงหลังคลอด</a:t>
                      </a:r>
                    </a:p>
                    <a:p>
                      <a:pPr marL="457200" lvl="0" indent="-287338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บริการยาเม็ดเสริมธาตุเหล็กและกรดโฟลิค</a:t>
                      </a:r>
                    </a:p>
                    <a:p>
                      <a:pPr marL="457200" lvl="0" indent="-287338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</a:t>
                      </a:r>
                    </a:p>
                    <a:p>
                      <a:pPr marL="336550" lvl="0" indent="-336550">
                        <a:buFont typeface="+mj-lt"/>
                        <a:buNone/>
                      </a:pPr>
                      <a:r>
                        <a:rPr lang="en-US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บริการปฐมภูมิด้านการพยาบาลและการผดุงครรภ์ </a:t>
                      </a:r>
                      <a:r>
                        <a:rPr lang="en-US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en-US" sz="2200" b="1" kern="1200" dirty="0">
                        <a:solidFill>
                          <a:srgbClr val="0033CC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574675" lvl="0" indent="-238125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การให้ยาตามแผนการรักษาของผู้ประกอบวิชาชีพฯ</a:t>
                      </a:r>
                    </a:p>
                    <a:p>
                      <a:pPr marL="574675" lvl="0" indent="-238125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บริการพื้นฐาน</a:t>
                      </a:r>
                    </a:p>
                    <a:p>
                      <a:pPr marL="574675" lvl="0" indent="-238125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การบริการดูแลสุขภาพผู้ป่วยที่บ้าน</a:t>
                      </a:r>
                    </a:p>
                    <a:p>
                      <a:pPr marL="574675" lvl="0" indent="-238125">
                        <a:buFont typeface="+mj-lt"/>
                        <a:buAutoNum type="arabicParenBoth"/>
                      </a:pP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การรักษาโรคเบื้องต้น </a:t>
                      </a:r>
                      <a:r>
                        <a:rPr lang="en-US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32 </a:t>
                      </a:r>
                      <a:r>
                        <a:rPr lang="th-TH" sz="2200" b="1" kern="1200" dirty="0">
                          <a:solidFill>
                            <a:srgbClr val="0033CC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2144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0647967-2020-2AF1-E50B-F439ED1138D1}"/>
              </a:ext>
            </a:extLst>
          </p:cNvPr>
          <p:cNvSpPr txBox="1"/>
          <p:nvPr/>
        </p:nvSpPr>
        <p:spPr>
          <a:xfrm>
            <a:off x="1524000" y="148143"/>
            <a:ext cx="9807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ค่าบริการคลินิกการพยาบาลและการผดุงครรภ์   ปีงบประมาณ </a:t>
            </a:r>
            <a:r>
              <a:rPr kumimoji="0" lang="en-US" alt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  </a:t>
            </a:r>
            <a:r>
              <a:rPr kumimoji="0" lang="th-TH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ที่มีการเปลี่ยนแปลง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26F1E-5938-BB28-B587-F6A724AD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5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508FC0C-D417-4200-82C9-B2789BAF7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134601"/>
              </p:ext>
            </p:extLst>
          </p:nvPr>
        </p:nvGraphicFramePr>
        <p:xfrm>
          <a:off x="-34093" y="707884"/>
          <a:ext cx="12192000" cy="61000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60052">
                  <a:extLst>
                    <a:ext uri="{9D8B030D-6E8A-4147-A177-3AD203B41FA5}">
                      <a16:colId xmlns:a16="http://schemas.microsoft.com/office/drawing/2014/main" val="988767236"/>
                    </a:ext>
                  </a:extLst>
                </a:gridCol>
                <a:gridCol w="9731948">
                  <a:extLst>
                    <a:ext uri="{9D8B030D-6E8A-4147-A177-3AD203B41FA5}">
                      <a16:colId xmlns:a16="http://schemas.microsoft.com/office/drawing/2014/main" val="3407392555"/>
                    </a:ext>
                  </a:extLst>
                </a:gridCol>
              </a:tblGrid>
              <a:tr h="433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วัตถุประสงค์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+mj-lt"/>
                        <a:buNone/>
                      </a:pPr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เพื่อเพิ่มการเข้าถึงบริการสุขภาพปฐมภูมิ ที่มีคุณภาพมาตรฐานให้แก่ประชาชน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641782"/>
                  </a:ext>
                </a:extLst>
              </a:tr>
              <a:tr h="587044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กลุ่มเป้าหมาย </a:t>
                      </a:r>
                      <a:endParaRPr lang="th-TH" sz="2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ผู้รับบริการสิทธิ 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UC </a:t>
                      </a:r>
                      <a:endParaRPr lang="th-TH" sz="22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ประชาชนไทยทุกสิทธิ กรณีบริการสร้างเสริมสุขภาพและป้องกันโรค</a:t>
                      </a:r>
                      <a:endParaRPr lang="en-US" sz="2200" b="1" kern="1200" spc="-6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4506271"/>
                  </a:ext>
                </a:extLst>
              </a:tr>
              <a:tr h="12011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หน่วยบริการ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ศักยภาพหน่วยบริการ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Arial Unicode MS" panose="020B0604020202020204" pitchFamily="34" charset="-128"/>
                          <a:cs typeface="TH SarabunPSK" panose="020B0500040200020003" pitchFamily="34" charset="-34"/>
                        </a:rPr>
                        <a:t>คลินิกการพยาบาลและการผดุงครรภ์ที่ขึ้นทะเบียนเป็นหน่วยบริการที่รับการส่งต่อเฉพาะด้านการพยาบาลและการผดุงครรภ์ ตามเงื่อนไขที่ สปสช.กำหนด โดยเปิดให้บริการอย่างน้อย  </a:t>
                      </a: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Arial Unicode MS" panose="020B0604020202020204" pitchFamily="34" charset="-128"/>
                          <a:cs typeface="TH SarabunPSK" panose="020B0500040200020003" pitchFamily="34" charset="-34"/>
                        </a:rPr>
                        <a:t>40 </a:t>
                      </a: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ea typeface="Arial Unicode MS" panose="020B0604020202020204" pitchFamily="34" charset="-128"/>
                          <a:cs typeface="TH SarabunPSK" panose="020B0500040200020003" pitchFamily="34" charset="-34"/>
                        </a:rPr>
                        <a:t>ชม./สัปดาห์  </a:t>
                      </a:r>
                      <a:r>
                        <a:rPr lang="th-TH" sz="22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มีพยาบาลวิชาชีพปฏิบัติงานตลอดเวลาที่เปิดให้บริการอย่างน้อย </a:t>
                      </a:r>
                      <a:r>
                        <a:rPr lang="en-US" sz="22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2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คน และให้บริการตามมาตรฐานวิชาชีพการพยาบาลและการผดุงครรภ์ </a:t>
                      </a:r>
                      <a:endParaRPr lang="th-TH" sz="2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rial Unicode MS" panose="020B0604020202020204" pitchFamily="34" charset="-128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572852"/>
                  </a:ext>
                </a:extLst>
              </a:tr>
              <a:tr h="1695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ขอบเขตบริการ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  <a:r>
                        <a:rPr lang="th-TH" sz="22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สำหรับผู้มีสิทธิ </a:t>
                      </a:r>
                      <a:r>
                        <a:rPr lang="en-US" sz="22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2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ได้แก่ </a:t>
                      </a:r>
                      <a:r>
                        <a:rPr lang="en-US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 </a:t>
                      </a:r>
                      <a:r>
                        <a:rPr lang="th-TH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บริการการพยาบาลพื้นฐาน </a:t>
                      </a:r>
                      <a:r>
                        <a:rPr lang="en-US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2) </a:t>
                      </a:r>
                      <a:r>
                        <a:rPr lang="th-TH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บริการดูแลสุขภาพผู้ป่วยที่บ้าน </a:t>
                      </a:r>
                      <a:r>
                        <a:rPr lang="en-US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3) </a:t>
                      </a:r>
                      <a:r>
                        <a:rPr lang="th-TH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การบริหารยาตามแผนการรักษาของแพทย์ 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4) </a:t>
                      </a:r>
                      <a:r>
                        <a:rPr lang="th-TH" sz="22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บริการตรวจรักษาโรคเบื้องต้น และ 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5) </a:t>
                      </a:r>
                      <a:r>
                        <a:rPr lang="th-TH" sz="22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จ่ายเวชภัณฑ์ที่เกี่ยวกับกิจกรรมบริการที่ให้ (</a:t>
                      </a:r>
                      <a:r>
                        <a:rPr lang="th-TH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NG </a:t>
                      </a:r>
                      <a:r>
                        <a:rPr lang="th-TH" sz="2200" b="1" dirty="0" err="1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tube</a:t>
                      </a:r>
                      <a:r>
                        <a:rPr lang="th-TH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2200" b="1" dirty="0" err="1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th-TH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cath</a:t>
                      </a:r>
                      <a:r>
                        <a:rPr lang="th-TH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2200" b="1" dirty="0" err="1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th-TH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bag</a:t>
                      </a:r>
                      <a:r>
                        <a:rPr lang="th-TH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2200" b="1" baseline="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บริการสำหรับประชาชน</a:t>
                      </a:r>
                      <a:r>
                        <a:rPr lang="th-TH" sz="22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สิทธิ </a:t>
                      </a:r>
                      <a:r>
                        <a:rPr lang="en-US" sz="22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2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ได้แก่ 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บริการ </a:t>
                      </a:r>
                      <a:r>
                        <a:rPr lang="en-US" sz="2200" b="1" kern="12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ANC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กรณีแพทย์วินิจฉัยแล้วไม่ใช่ครรภ์เสี่ยง</a:t>
                      </a:r>
                      <a:r>
                        <a:rPr lang="en-US" sz="2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บริการทดสอบการตั้งครรภ์ </a:t>
                      </a:r>
                      <a:r>
                        <a:rPr lang="th-TH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3)</a:t>
                      </a:r>
                      <a:r>
                        <a:rPr lang="th-TH" sz="22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บริการตรวจหลังคลอด  </a:t>
                      </a:r>
                      <a:r>
                        <a:rPr lang="en-US" sz="22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4)</a:t>
                      </a:r>
                      <a:r>
                        <a:rPr lang="th-TH" sz="22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บริการถุงยางอนามัย </a:t>
                      </a:r>
                      <a:r>
                        <a:rPr lang="th-TH" sz="22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5)</a:t>
                      </a:r>
                      <a:r>
                        <a:rPr lang="th-TH" sz="2200" b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บริการ</a:t>
                      </a:r>
                      <a:r>
                        <a:rPr lang="th-TH" sz="2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ยาเม็ดคุมกำเนิดชนิดรับประทาน </a:t>
                      </a:r>
                      <a:r>
                        <a:rPr lang="en-US" sz="2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kern="12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6) </a:t>
                      </a:r>
                      <a:r>
                        <a:rPr lang="th-TH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บริการยาเม็ดเสริมธาตุเหล็ก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7) </a:t>
                      </a:r>
                      <a:r>
                        <a:rPr lang="th-TH" sz="22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 </a:t>
                      </a:r>
                      <a:endParaRPr lang="en-US" sz="2200" b="1" kern="1200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821496"/>
                  </a:ext>
                </a:extLst>
              </a:tr>
              <a:tr h="4077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การจ่ายค่าบริการ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Fee schedule (</a:t>
                      </a: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ตามอัตราที่กำหนด)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259815"/>
                  </a:ext>
                </a:extLst>
              </a:tr>
              <a:tr h="10877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การติดตาม/กำกับ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0" marR="0" lvl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หน่วยบริการประจำ และหน่วยบริการที่รับการส่งต่อทั่วไปในพื้นที่ สำนักงานสาธารณสุขจังหวัด </a:t>
                      </a:r>
                    </a:p>
                    <a:p>
                      <a:pPr marL="360000" marR="0" lvl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สำนักงานหลักประกันสุขภาพแห่งชาติเขต และกลไกอนุกรรมการที่เกี่ยวข้องในระดับพื้นที่</a:t>
                      </a:r>
                    </a:p>
                    <a:p>
                      <a:pPr marL="360000" marR="0" lvl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สภาการพยาบาล ร่วมกับ สปสช.ส่วนกลาง และ สปสช.เขต</a:t>
                      </a:r>
                      <a:endParaRPr lang="th-TH" sz="2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13355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2169AD3-AD8B-4F47-BC11-C198404F738D}"/>
              </a:ext>
            </a:extLst>
          </p:cNvPr>
          <p:cNvSpPr/>
          <p:nvPr/>
        </p:nvSpPr>
        <p:spPr>
          <a:xfrm>
            <a:off x="0" y="-2"/>
            <a:ext cx="12192000" cy="584775"/>
          </a:xfrm>
          <a:prstGeom prst="rect">
            <a:avLst/>
          </a:prstGeom>
          <a:solidFill>
            <a:srgbClr val="66CCFF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กรอบแนวทาง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1332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ในการดำเนินงานคลินิกการพยาบาลและผดุงครรภ์ ปีงบประมาณ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332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endParaRPr kumimoji="0" lang="th-TH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B6F63-2361-736B-66B0-65923104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</a:p>
        </p:txBody>
      </p: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E7BE38D1-3C88-0DB9-A249-9BFA80C01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5F37A-C76E-D46E-0EFB-0AF8BD3C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68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59B2DE4C-4F94-0E9B-069F-8BCE172C7D6C}"/>
              </a:ext>
            </a:extLst>
          </p:cNvPr>
          <p:cNvGraphicFramePr>
            <a:graphicFrameLocks/>
          </p:cNvGraphicFramePr>
          <p:nvPr/>
        </p:nvGraphicFramePr>
        <p:xfrm>
          <a:off x="42040" y="-3"/>
          <a:ext cx="12107919" cy="701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2000" endA="300" endPos="35000" dir="5400000" sy="-100000" algn="bl" rotWithShape="0"/>
                </a:effectLst>
                <a:tableStyleId>{93296810-A885-4BE3-A3E7-6D5BEEA58F35}</a:tableStyleId>
              </a:tblPr>
              <a:tblGrid>
                <a:gridCol w="12107919">
                  <a:extLst>
                    <a:ext uri="{9D8B030D-6E8A-4147-A177-3AD203B41FA5}">
                      <a16:colId xmlns:a16="http://schemas.microsoft.com/office/drawing/2014/main" val="1336077446"/>
                    </a:ext>
                  </a:extLst>
                </a:gridCol>
              </a:tblGrid>
              <a:tr h="570409">
                <a:tc>
                  <a:txBody>
                    <a:bodyPr/>
                    <a:lstStyle/>
                    <a:p>
                      <a:pPr algn="ctr"/>
                      <a:r>
                        <a:rPr lang="th-TH" sz="40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สรุป</a:t>
                      </a:r>
                      <a:r>
                        <a:rPr lang="th-TH" sz="4000" u="none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3600" u="none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บริการการพยาบาลและการผดุงครรภ์ </a:t>
                      </a:r>
                      <a:r>
                        <a:rPr lang="th-TH" sz="32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 ระบบ </a:t>
                      </a:r>
                      <a:r>
                        <a:rPr lang="en-US" sz="32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UC </a:t>
                      </a:r>
                      <a:r>
                        <a:rPr lang="th-TH" sz="32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32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 </a:t>
                      </a:r>
                      <a:endParaRPr lang="th-TH" sz="32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76034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B70E8E-A03A-2B55-2685-9FC960E2B550}"/>
              </a:ext>
            </a:extLst>
          </p:cNvPr>
          <p:cNvGraphicFramePr>
            <a:graphicFrameLocks noGrp="1"/>
          </p:cNvGraphicFramePr>
          <p:nvPr/>
        </p:nvGraphicFramePr>
        <p:xfrm>
          <a:off x="42040" y="682895"/>
          <a:ext cx="12107916" cy="5682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1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837">
                  <a:extLst>
                    <a:ext uri="{9D8B030D-6E8A-4147-A177-3AD203B41FA5}">
                      <a16:colId xmlns:a16="http://schemas.microsoft.com/office/drawing/2014/main" val="461225508"/>
                    </a:ext>
                  </a:extLst>
                </a:gridCol>
                <a:gridCol w="4168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b="1" spc="-2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ขอบเขตการบริการ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กลุ่มเป้าหมาย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b="1" spc="-50" baseline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2400" b="1" spc="-50" baseline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b="1" spc="-2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อัตราค่าบริการ</a:t>
                      </a:r>
                      <a:r>
                        <a:rPr lang="en-US" sz="2400" b="1" spc="-2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1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n-US" sz="22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2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การให้ยาตามแผนการรักษาของผู้ประกอบวิชาชีพเวชกรรม</a:t>
                      </a:r>
                      <a:endParaRPr lang="en-US" sz="22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ผู้ป่วยสิทธิ </a:t>
                      </a: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UC</a:t>
                      </a:r>
                    </a:p>
                    <a:p>
                      <a:pPr marL="0" lvl="0" indent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th-TH" sz="2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PHC</a:t>
                      </a:r>
                    </a:p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th-TH" sz="2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lvl="0" indent="-176213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  <a:tabLst>
                          <a:tab pos="176213" algn="l"/>
                        </a:tabLst>
                      </a:pP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บริหารยาพ่น </a:t>
                      </a: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 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บาท/วัน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76213" lvl="0" indent="-176213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  <a:tabLst>
                          <a:tab pos="176213" algn="l"/>
                        </a:tabLst>
                      </a:pP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บริหารยาฉีด </a:t>
                      </a: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 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บาท/วัน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4408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2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2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การบริการพยาบาลพื้นฐาน</a:t>
                      </a:r>
                      <a:endParaRPr lang="en-US" sz="2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ผู้ป่วยสิทธิ </a:t>
                      </a: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UC</a:t>
                      </a:r>
                    </a:p>
                  </a:txBody>
                  <a:tcPr marL="68575" marR="68575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PHC</a:t>
                      </a:r>
                    </a:p>
                  </a:txBody>
                  <a:tcPr marL="68575" marR="68575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lvl="0" indent="-176213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  <a:tabLst>
                          <a:tab pos="176213" algn="l"/>
                        </a:tabLst>
                      </a:pP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ทำแผลแห้ง/แผลเย็บ</a:t>
                      </a: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80 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บาท/วัน 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76213" lvl="0" indent="-176213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  <a:tabLst>
                          <a:tab pos="176213" algn="l"/>
                        </a:tabLst>
                      </a:pP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ทำแผลเปิด/ติดเชื้อ </a:t>
                      </a: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170 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บาท/วัน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76213" lvl="0" indent="-176213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  <a:tabLst>
                          <a:tab pos="176213" algn="l"/>
                        </a:tabLst>
                      </a:pP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ทำแผลขนาดใหญ่ </a:t>
                      </a: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320 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บาท/วัน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76213" lvl="0" indent="-176213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  <a:tabLst>
                          <a:tab pos="176213" algn="l"/>
                        </a:tabLst>
                      </a:pP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บริการใส่สายยางให้อาหาร</a:t>
                      </a: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80 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บาท/วัน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76213" lvl="0" indent="-176213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Char char="-"/>
                        <a:tabLst>
                          <a:tab pos="176213" algn="l"/>
                        </a:tabLst>
                      </a:pP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บริการให้สายสวนปัสสาวะ</a:t>
                      </a:r>
                      <a:r>
                        <a:rPr lang="en-US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110</a:t>
                      </a:r>
                      <a:r>
                        <a:rPr lang="th-TH" sz="2000" b="1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บาท/วัน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2524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US" sz="2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2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การบริการดูแลสุขภาพผู้ป่วยที่บ้าน</a:t>
                      </a:r>
                      <a:r>
                        <a:rPr lang="en-US" sz="22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*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ผู้ป่วยสิทธิ </a:t>
                      </a: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UC</a:t>
                      </a:r>
                    </a:p>
                  </a:txBody>
                  <a:tcPr marL="68575" marR="68575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PHC</a:t>
                      </a:r>
                    </a:p>
                  </a:txBody>
                  <a:tcPr marL="68575" marR="68575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en-US" sz="20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899411"/>
                  </a:ext>
                </a:extLst>
              </a:tr>
              <a:tr h="387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บริการการรักษาโรคเบื้องต้น 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***</a:t>
                      </a:r>
                      <a:endParaRPr kumimoji="0" lang="th-TH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ผู้ป่วยสิทธิ 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UC</a:t>
                      </a:r>
                    </a:p>
                  </a:txBody>
                  <a:tcPr marL="68575" marR="68575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PHC</a:t>
                      </a:r>
                    </a:p>
                  </a:txBody>
                  <a:tcPr marL="68575" marR="6857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kern="12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200 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</a:t>
                      </a:r>
                    </a:p>
                  </a:txBody>
                  <a:tcPr marL="68584" marR="68584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970813"/>
                  </a:ext>
                </a:extLst>
              </a:tr>
              <a:tr h="872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22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จ่ายเวชภัณฑ์ที่เกี่ยวข้องกับกิจกรรมบริการที่ให้ (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NG </a:t>
                      </a:r>
                      <a:r>
                        <a:rPr lang="th-TH" sz="2200" b="1" dirty="0" err="1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tube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2200" b="1" dirty="0" err="1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cath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2200" b="1" dirty="0" err="1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bag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***</a:t>
                      </a:r>
                      <a:endParaRPr kumimoji="0" lang="th-TH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ผู้ป่วยสิทธิ 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UC</a:t>
                      </a: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CR </a:t>
                      </a: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NG </a:t>
                      </a:r>
                      <a:r>
                        <a:rPr lang="th-TH" sz="2000" b="1" dirty="0" err="1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tube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 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บาท/ชิ้น</a:t>
                      </a:r>
                    </a:p>
                    <a:p>
                      <a:pPr marL="21600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000" b="1" dirty="0" err="1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dirty="0" err="1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bag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 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บาท/ชิ้น</a:t>
                      </a:r>
                    </a:p>
                    <a:p>
                      <a:pPr marL="21600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000" b="1" dirty="0" err="1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dirty="0" err="1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cath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 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บาท/ชิ้น</a:t>
                      </a:r>
                    </a:p>
                  </a:txBody>
                  <a:tcPr marL="68584" marR="6858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962626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81C13F-5B01-B47C-A17E-2F48D8C80C62}"/>
              </a:ext>
            </a:extLst>
          </p:cNvPr>
          <p:cNvGraphicFramePr>
            <a:graphicFrameLocks noGrp="1"/>
          </p:cNvGraphicFramePr>
          <p:nvPr/>
        </p:nvGraphicFramePr>
        <p:xfrm>
          <a:off x="8015549" y="3429000"/>
          <a:ext cx="404032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740">
                  <a:extLst>
                    <a:ext uri="{9D8B030D-6E8A-4147-A177-3AD203B41FA5}">
                      <a16:colId xmlns:a16="http://schemas.microsoft.com/office/drawing/2014/main" val="2561736946"/>
                    </a:ext>
                  </a:extLst>
                </a:gridCol>
                <a:gridCol w="1118587">
                  <a:extLst>
                    <a:ext uri="{9D8B030D-6E8A-4147-A177-3AD203B41FA5}">
                      <a16:colId xmlns:a16="http://schemas.microsoft.com/office/drawing/2014/main" val="4207036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ประเภทผู้ป่วยที่รับบริการ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 /ครั้ง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737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ผู้ป่วยที่สามารถรักษาให้</a:t>
                      </a:r>
                      <a:r>
                        <a:rPr lang="th-TH" sz="1800" b="1" kern="12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หายขาดได้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400 </a:t>
                      </a:r>
                      <a:r>
                        <a:rPr lang="th-TH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30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ผู้ป่วยโรคเรื้อรังที่ไม่สามารถควบคุมอาการได้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600 </a:t>
                      </a:r>
                      <a:r>
                        <a:rPr lang="th-TH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563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ผู้ป่วย</a:t>
                      </a:r>
                      <a:r>
                        <a:rPr lang="th-TH" sz="1800" b="1" kern="12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โรคเรื้อรังและมีการไร้ความสามารถ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800 </a:t>
                      </a:r>
                      <a:r>
                        <a:rPr lang="th-TH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368254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F06E6-73F0-9CAF-0143-58D8CF50B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</a:p>
        </p:txBody>
      </p:sp>
      <p:pic>
        <p:nvPicPr>
          <p:cNvPr id="7" name="รูปภาพ 9" descr="nhso.jpg">
            <a:extLst>
              <a:ext uri="{FF2B5EF4-FFF2-40B4-BE49-F238E27FC236}">
                <a16:creationId xmlns:a16="http://schemas.microsoft.com/office/drawing/2014/main" id="{34963609-A11B-241B-8661-BC43A9071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019" y="9428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AB80-4B8D-5E8A-8316-C7C58C16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82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59B2DE4C-4F94-0E9B-069F-8BCE172C7D6C}"/>
              </a:ext>
            </a:extLst>
          </p:cNvPr>
          <p:cNvGraphicFramePr>
            <a:graphicFrameLocks/>
          </p:cNvGraphicFramePr>
          <p:nvPr/>
        </p:nvGraphicFramePr>
        <p:xfrm>
          <a:off x="49988" y="136525"/>
          <a:ext cx="12107919" cy="701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5000" dir="5400000" sy="-100000" algn="bl" rotWithShape="0"/>
                </a:effectLst>
                <a:tableStyleId>{93296810-A885-4BE3-A3E7-6D5BEEA58F35}</a:tableStyleId>
              </a:tblPr>
              <a:tblGrid>
                <a:gridCol w="12107919">
                  <a:extLst>
                    <a:ext uri="{9D8B030D-6E8A-4147-A177-3AD203B41FA5}">
                      <a16:colId xmlns:a16="http://schemas.microsoft.com/office/drawing/2014/main" val="1336077446"/>
                    </a:ext>
                  </a:extLst>
                </a:gridCol>
              </a:tblGrid>
              <a:tr h="644525">
                <a:tc>
                  <a:txBody>
                    <a:bodyPr/>
                    <a:lstStyle/>
                    <a:p>
                      <a:pPr algn="ctr"/>
                      <a:r>
                        <a:rPr lang="th-TH" sz="40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สรุป</a:t>
                      </a:r>
                      <a:r>
                        <a:rPr lang="th-TH" sz="4000" u="none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3600" u="none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  <a:r>
                        <a:rPr lang="th-TH" sz="3200" u="none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32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 </a:t>
                      </a:r>
                      <a:r>
                        <a:rPr lang="th-TH" sz="32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โดยคลินิกการพยาบาลและผดุงครรภ์ ในระบบ </a:t>
                      </a:r>
                      <a:r>
                        <a:rPr lang="en-US" sz="32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UC </a:t>
                      </a:r>
                      <a:r>
                        <a:rPr lang="th-TH" sz="32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320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 </a:t>
                      </a:r>
                      <a:endParaRPr lang="th-TH" sz="32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76034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B70E8E-A03A-2B55-2685-9FC960E2B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740054"/>
              </p:ext>
            </p:extLst>
          </p:nvPr>
        </p:nvGraphicFramePr>
        <p:xfrm>
          <a:off x="186103" y="1041704"/>
          <a:ext cx="11819789" cy="5687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7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5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461225508"/>
                    </a:ext>
                  </a:extLst>
                </a:gridCol>
                <a:gridCol w="340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ขอบเขตการบริการบาท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กลุ่มเป้าหมาย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spc="-5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2400" spc="-5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2400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อัตราค่าบริการ</a:t>
                      </a:r>
                      <a:r>
                        <a:rPr lang="en-US" sz="2400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 anchor="ctr"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437">
                <a:tc>
                  <a:txBody>
                    <a:bodyPr/>
                    <a:lstStyle/>
                    <a:p>
                      <a:pPr marL="233363" marR="0" lvl="0" indent="-233363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 </a:t>
                      </a:r>
                      <a:r>
                        <a:rPr lang="en-US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ANC  </a:t>
                      </a:r>
                      <a:r>
                        <a:rPr lang="th-TH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(ยกเว้น </a:t>
                      </a:r>
                      <a:r>
                        <a:rPr lang="en-US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ANC </a:t>
                      </a:r>
                      <a:r>
                        <a:rPr lang="th-TH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ครั้งแรก และแพทย์วินิจฉัยแล้วไม่ใช่ครรภ์เสี่ยง )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หญิงตั้งครรภ์คนไทย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สิทธิ </a:t>
                      </a:r>
                      <a:r>
                        <a:rPr lang="en-US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PP  fee schedule </a:t>
                      </a: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360 บาท/ครั้ง</a:t>
                      </a:r>
                      <a:endParaRPr lang="th-TH" sz="20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478423"/>
                  </a:ext>
                </a:extLst>
              </a:tr>
              <a:tr h="756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</a:t>
                      </a: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บริการยาเม็ดคุมกำเนิดชนิดรับประทาน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หญิงไทย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สิทธิ </a:t>
                      </a:r>
                      <a:r>
                        <a:rPr lang="en-US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(กรณีรับแทนให้แสดงบัตรประชาชนของผู้รับบริการ)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PP  fee schedule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20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40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บาท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แผง  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ให้บริการครั้งละไม่เกิน 3 แผง และคนละไม่เกิน 13 แผง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690628"/>
                  </a:ext>
                </a:extLst>
              </a:tr>
              <a:tr h="669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8.</a:t>
                      </a: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บริการถุงยางอนามัย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ชายไทย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สิทธิ </a:t>
                      </a:r>
                      <a:r>
                        <a:rPr lang="en-US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(กรณีรับแทนให้แสดงบัตรประชาชนของผู้รับบริการ)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PP  fee schedule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ค่าบริการ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 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</a:t>
                      </a:r>
                      <a:r>
                        <a:rPr lang="th-TH" sz="20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สปสช.ชดเชยเป็นถุงยางอนามัยให้กับหน่วยบริการ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**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990836"/>
                  </a:ext>
                </a:extLst>
              </a:tr>
              <a:tr h="582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บริการตรวจหลังคลอด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***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หญิงไทยหลังคลอด (ไม่เกิน </a:t>
                      </a:r>
                      <a:r>
                        <a:rPr lang="en-US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42 </a:t>
                      </a: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วันหลังคลอด)  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PP  fee schedule </a:t>
                      </a: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120  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บาท/ครั้ง</a:t>
                      </a: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ให้บริการไม่เกิน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2 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ครั้งหลังคลอด</a:t>
                      </a:r>
                    </a:p>
                  </a:txBody>
                  <a:tcPr marL="68584" marR="6858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00932"/>
                  </a:ext>
                </a:extLst>
              </a:tr>
              <a:tr h="6184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บริการทดสอบการตั้งครรภ์ 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***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หญิงไทย 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สิทธิ </a:t>
                      </a:r>
                      <a:r>
                        <a:rPr lang="en-US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ที่สงสัยหรือมีอาการคล้ายการตั้งครรภ์ 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PP  fee schedule </a:t>
                      </a:r>
                    </a:p>
                    <a:p>
                      <a:pPr marL="0" lv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75 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บาท/ครั้ง 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ให้บริการไม่เกิน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4 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ครั้ง/ปี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th-TH" sz="20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545079"/>
                  </a:ext>
                </a:extLst>
              </a:tr>
              <a:tr h="6184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</a:t>
                      </a:r>
                      <a:r>
                        <a:rPr lang="th-TH" sz="200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ค่าบริการป้องกันการขาด ไอโอดีน ธาตุเหล็ก </a:t>
                      </a:r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</a:t>
                      </a:r>
                      <a:r>
                        <a:rPr lang="th-TH" sz="200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และกรดโฟลิก (</a:t>
                      </a:r>
                      <a:r>
                        <a:rPr lang="en-US" sz="2000" u="none" strike="noStrike" dirty="0" err="1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Triferdine</a:t>
                      </a:r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***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หญิงไทยหลังคลอด (ไม่เกิน </a:t>
                      </a:r>
                      <a:r>
                        <a:rPr lang="en-US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เดือนหลังคลอด) 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สิทธิ </a:t>
                      </a:r>
                      <a:r>
                        <a:rPr lang="en-US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PP  fee schedule </a:t>
                      </a:r>
                    </a:p>
                    <a:p>
                      <a:pPr marL="0" lv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135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 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ให้บริการไม่เกิน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2 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ครั้งหลังคลอด</a:t>
                      </a:r>
                    </a:p>
                  </a:txBody>
                  <a:tcPr marL="68584" marR="6858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185627"/>
                  </a:ext>
                </a:extLst>
              </a:tr>
              <a:tr h="6184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</a:t>
                      </a:r>
                      <a:r>
                        <a:rPr lang="th-TH" sz="200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ค่าบริการยาเม็ดเสริมธาตุเหล็กและกรด</a:t>
                      </a:r>
                      <a:r>
                        <a:rPr lang="th-TH" sz="2000" u="none" strike="noStrike" dirty="0" err="1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โฟลิค</a:t>
                      </a:r>
                      <a:r>
                        <a:rPr lang="th-TH" sz="2000" u="none" strike="noStrike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และการให้คำแนะนำ ติดตาม 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***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หญิงไทยวัยเจริญพันธุ์ 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อายุ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13-45 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ปี   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สิทธิ </a:t>
                      </a:r>
                      <a:r>
                        <a:rPr lang="en-US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PP  fee schedule </a:t>
                      </a:r>
                    </a:p>
                    <a:p>
                      <a:pPr marL="0" lv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 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 ครั้ง 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ให้บริการไม่เกิน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</a:t>
                      </a:r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ครั้ง/ปี</a:t>
                      </a:r>
                    </a:p>
                  </a:txBody>
                  <a:tcPr marL="68584" marR="6858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607413"/>
                  </a:ext>
                </a:extLst>
              </a:tr>
              <a:tr h="747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***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ประชาชนไทยอายุ 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ขึ้นไป 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สิทธิ </a:t>
                      </a:r>
                      <a:r>
                        <a:rPr lang="en-US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000" b="1" kern="1200" dirty="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 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PP  fee schedule </a:t>
                      </a:r>
                    </a:p>
                    <a:p>
                      <a:pPr marL="0" lv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100-160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</a:t>
                      </a:r>
                      <a:r>
                        <a:rPr lang="th-TH" sz="20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/คน/ปี ตามกิจกรรมบริการและช่วงอายุ</a:t>
                      </a:r>
                      <a:endParaRPr lang="th-TH" sz="20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89230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EBF4A-0911-B01A-0274-DD7F654A5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8" y="6364193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3BDDB7DE-AFB4-EF43-BCBB-725F78E4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4B1B9-81DC-2C82-A9DA-1C6C25F6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6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E4FD92-B67A-D1AD-06D9-6074F945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>
                <a:ln>
                  <a:noFill/>
                </a:ln>
                <a:solidFill>
                  <a:srgbClr val="335B74"/>
                </a:solidFill>
                <a:effectLst/>
                <a:uLnTx/>
                <a:uFillTx/>
                <a:latin typeface="Rockwell" panose="02060603020205020403"/>
                <a:ea typeface="+mn-ea"/>
                <a:cs typeface="JasmineUPC" panose="02020603050405020304" pitchFamily="18" charset="-34"/>
              </a:rPr>
              <a:t>เสนอ อปสข. 18  มกราคม 2566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335B74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B691EB-59F7-AE9A-9D6E-A8A3D349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53"/>
            <a:ext cx="11983019" cy="65429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7FF5167-A41E-8507-39E4-7AD20533E013}"/>
              </a:ext>
            </a:extLst>
          </p:cNvPr>
          <p:cNvSpPr/>
          <p:nvPr/>
        </p:nvSpPr>
        <p:spPr>
          <a:xfrm>
            <a:off x="6258561" y="475863"/>
            <a:ext cx="5724458" cy="1810137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5E30B8-8EF3-B37A-A485-8C18527A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0C110-5BF7-4DB8-AF68-0B7826A1FD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1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29AC686-CFBB-4D3F-B427-6162AA638C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400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{93296810-A885-4BE3-A3E7-6D5BEEA58F35}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336077446"/>
                    </a:ext>
                  </a:extLst>
                </a:gridCol>
              </a:tblGrid>
              <a:tr h="565046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กรอบแนวทาง </a:t>
                      </a:r>
                      <a:r>
                        <a:rPr lang="th-TH" sz="2800" b="1" dirty="0">
                          <a:solidFill>
                            <a:srgbClr val="413324">
                              <a:lumMod val="50000"/>
                            </a:srgb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ในการดำเนินงานคลินิกการพยาบาลและผดุงครรภ์ ปีงบประมาณ </a:t>
                      </a:r>
                      <a:r>
                        <a:rPr lang="en-US" sz="2800" b="1" dirty="0">
                          <a:solidFill>
                            <a:srgbClr val="413324">
                              <a:lumMod val="50000"/>
                            </a:srgb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th-TH" sz="2800" u="sng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7603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284BA8-B7D5-5204-EB5B-86B59EE08514}"/>
              </a:ext>
            </a:extLst>
          </p:cNvPr>
          <p:cNvGraphicFramePr>
            <a:graphicFrameLocks noGrp="1"/>
          </p:cNvGraphicFramePr>
          <p:nvPr/>
        </p:nvGraphicFramePr>
        <p:xfrm>
          <a:off x="84082" y="689286"/>
          <a:ext cx="12107918" cy="60365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85626">
                  <a:extLst>
                    <a:ext uri="{9D8B030D-6E8A-4147-A177-3AD203B41FA5}">
                      <a16:colId xmlns:a16="http://schemas.microsoft.com/office/drawing/2014/main" val="581572509"/>
                    </a:ext>
                  </a:extLst>
                </a:gridCol>
                <a:gridCol w="3247053">
                  <a:extLst>
                    <a:ext uri="{9D8B030D-6E8A-4147-A177-3AD203B41FA5}">
                      <a16:colId xmlns:a16="http://schemas.microsoft.com/office/drawing/2014/main" val="1646223549"/>
                    </a:ext>
                  </a:extLst>
                </a:gridCol>
                <a:gridCol w="4840908">
                  <a:extLst>
                    <a:ext uri="{9D8B030D-6E8A-4147-A177-3AD203B41FA5}">
                      <a16:colId xmlns:a16="http://schemas.microsoft.com/office/drawing/2014/main" val="4092432396"/>
                    </a:ext>
                  </a:extLst>
                </a:gridCol>
                <a:gridCol w="2434331">
                  <a:extLst>
                    <a:ext uri="{9D8B030D-6E8A-4147-A177-3AD203B41FA5}">
                      <a16:colId xmlns:a16="http://schemas.microsoft.com/office/drawing/2014/main" val="4284223677"/>
                    </a:ext>
                  </a:extLst>
                </a:gridCol>
              </a:tblGrid>
              <a:tr h="443251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ขอบเขตกิจกรรมบริการ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เงื่อนไขการรับบริการ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อัตราการจ่าย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537118"/>
                  </a:ext>
                </a:extLst>
              </a:tr>
              <a:tr h="4032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*** </a:t>
                      </a:r>
                      <a:r>
                        <a:rPr lang="th-TH" sz="20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บริการการรักษาโรคเบื้องต้น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0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ตามข้อ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4)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925" indent="-288925" algn="l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000" b="1" spc="-2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ให้บริการรักษาโรคเบื้องต้น (อ้างอิงตาม 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ข้อบังคับสภาการพยาบาล ฯ  พ.ศ.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หมวด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การรักษาโรคเบื้องต้นและการให้ภูมิคุ้มกันโรค 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ผู้ประกอบวิชาชีพ</a:t>
                      </a: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การพยาบาล ชั้นหนึ่ง 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ผู้ประกอบวิชาชีพ</a:t>
                      </a: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การพยาบาลและการผดุงครรภ์ ชั้นหนึ่ง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ให้กระทำการประกอบวิชาชีพการพยาบาลตามข้อกำหนดของสภาการพยาบาล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ในการรักษาโรค เบื้องต้นและการให้ภูมิคุ้มกันโรค 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การใช้ยาตาม พรบ.ยา  พ.ศ.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2510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เป็นยาสามัญประจำบ้าน ตามประกาศกระทรวงสาธารณสุข ยาสามัญประจำบ้านแผนปัจจุบัน (ฉบับที่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1-9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176213" algn="l"/>
                        </a:tabLst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ผู้ป่วยสิทธิ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UC</a:t>
                      </a:r>
                    </a:p>
                    <a:p>
                      <a:pPr marL="342900" lvl="0" indent="-34290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176213" algn="l"/>
                        </a:tabLst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เจ็บป่วยด้วยกลุ่มอาการ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32 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กลุ่ม ตามที่กำหนด 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75" marR="6857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200 </a:t>
                      </a:r>
                      <a:r>
                        <a:rPr lang="th-TH" sz="20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บาท/ครั้ง  จากงบ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PHC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189755"/>
                  </a:ext>
                </a:extLst>
              </a:tr>
              <a:tr h="15473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***</a:t>
                      </a:r>
                      <a:r>
                        <a:rPr lang="th-TH" sz="2000" b="1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จ่ายเวชภัณฑ์ที่เกี่ยวข้องกับกิจกรรมบริการที่ให้</a:t>
                      </a:r>
                      <a:endParaRPr lang="en-US" sz="2000" b="1" baseline="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(ตามข้อ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5)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ให้บริการจ่ายเวชภัณฑ์แก่ผู้ป่วยที่มีความจำเป็น </a:t>
                      </a: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NG tube</a:t>
                      </a:r>
                    </a:p>
                    <a:p>
                      <a:pPr marL="690563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0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cath</a:t>
                      </a:r>
                      <a:endParaRPr lang="th-TH"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690563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0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bag</a:t>
                      </a:r>
                      <a:r>
                        <a:rPr lang="th-TH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68575" marR="6857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ผู้ป่วยสิทธิ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UC</a:t>
                      </a:r>
                      <a:r>
                        <a:rPr lang="th-TH" sz="2000" b="1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ใส่อุปกรณ์ </a:t>
                      </a:r>
                    </a:p>
                    <a:p>
                      <a:pPr marL="288925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สายยางให้อาหารผ่าน</a:t>
                      </a:r>
                      <a:r>
                        <a:rPr lang="th-TH" sz="2000" b="1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รูจ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มูกสู่กระเพาะอาหาร หรือ </a:t>
                      </a:r>
                    </a:p>
                    <a:p>
                      <a:pPr marL="288925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ใส่สายสวนปัสสาวะ </a:t>
                      </a:r>
                    </a:p>
                    <a:p>
                      <a:pPr marL="288925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228600" algn="l"/>
                        </a:tabLst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เปลี่ยนถุงรองรับปัสสาวะ </a:t>
                      </a:r>
                    </a:p>
                  </a:txBody>
                  <a:tcPr marL="68575" marR="6857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2060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เบิกจ่ายจากงบ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CR </a:t>
                      </a:r>
                    </a:p>
                    <a:p>
                      <a:pPr marL="21600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NG </a:t>
                      </a:r>
                      <a:r>
                        <a:rPr lang="th-TH" sz="2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tube</a:t>
                      </a: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 </a:t>
                      </a: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บาท/ชิ้น</a:t>
                      </a:r>
                    </a:p>
                    <a:p>
                      <a:pPr marL="21600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cath</a:t>
                      </a: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 </a:t>
                      </a: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บาท/ชิ้น</a:t>
                      </a:r>
                    </a:p>
                    <a:p>
                      <a:pPr marL="21600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2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Urine</a:t>
                      </a: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bag</a:t>
                      </a: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 </a:t>
                      </a:r>
                      <a:r>
                        <a:rPr lang="th-TH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บาท/ชิ้น</a:t>
                      </a:r>
                    </a:p>
                  </a:txBody>
                  <a:tcPr marL="68575" marR="6857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756771"/>
                  </a:ext>
                </a:extLst>
              </a:tr>
            </a:tbl>
          </a:graphicData>
        </a:graphic>
      </p:graphicFrame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2D23FCF-96AE-C830-013F-CD7BF43A5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32" y="2105988"/>
            <a:ext cx="7097486" cy="2911150"/>
          </a:xfrm>
          <a:prstGeom prst="rect">
            <a:avLst/>
          </a:prstGeom>
          <a:solidFill>
            <a:srgbClr val="00FFFF"/>
          </a:solidFill>
        </p:spPr>
      </p:pic>
      <p:pic>
        <p:nvPicPr>
          <p:cNvPr id="4" name="รูปภาพ 9" descr="nhso.jpg">
            <a:extLst>
              <a:ext uri="{FF2B5EF4-FFF2-40B4-BE49-F238E27FC236}">
                <a16:creationId xmlns:a16="http://schemas.microsoft.com/office/drawing/2014/main" id="{491F1788-8F78-4A72-DE69-4FF5E4131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3F712-E673-AF13-6C00-9BB4B053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9629" y="643384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7357A2-6C7C-5BD8-8D7B-2C6B5626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71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EE88AB-54EF-4AC9-ADC5-7952766775BB}"/>
              </a:ext>
            </a:extLst>
          </p:cNvPr>
          <p:cNvGraphicFramePr>
            <a:graphicFrameLocks noGrp="1"/>
          </p:cNvGraphicFramePr>
          <p:nvPr/>
        </p:nvGraphicFramePr>
        <p:xfrm>
          <a:off x="238649" y="1052315"/>
          <a:ext cx="11772900" cy="5189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4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8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2800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ขอบเขตการให้บริการ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2800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เงื่อนไขการเบิกชดเชยบริการ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2800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อัตราค่าบริการ</a:t>
                      </a:r>
                      <a:r>
                        <a:rPr lang="en-US" sz="2800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spc="-2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022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* 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การบริการดูแลสุขภาพผู้ป่วยที่บ้านโดยเป็นไปตามมาตรฐานการพยาบาลและการผดุงครรภ์ 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0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ตามข้อ 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3)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9863" marR="0" lvl="0" indent="-1698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400" b="1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มีการวางแผนการดูแลร่วมกับหน่วยบริการประจำ </a:t>
                      </a:r>
                    </a:p>
                    <a:p>
                      <a:pPr marL="169863" lvl="0" indent="-169863">
                        <a:buFont typeface="Arial" panose="020B0604020202020204" pitchFamily="34" charset="0"/>
                        <a:buChar char="•"/>
                      </a:pPr>
                      <a:r>
                        <a:rPr lang="th-TH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เป็นผู้รับบริการที่ได้รับการส่งต่อมาจากหน่วยบริการประจำ</a:t>
                      </a:r>
                      <a:r>
                        <a:rPr lang="en-US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</a:t>
                      </a:r>
                      <a:r>
                        <a:rPr lang="en-US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บริการที่รับการส่งต่อ หรือหน่วยบริการปฐมภูมิ</a:t>
                      </a:r>
                      <a:endParaRPr lang="en-US" sz="2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69863" lvl="0" indent="-169863">
                        <a:buFont typeface="Arial" panose="020B0604020202020204" pitchFamily="34" charset="0"/>
                        <a:buChar char="•"/>
                      </a:pPr>
                      <a:r>
                        <a:rPr lang="th-TH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หน่วยบริการ 1</a:t>
                      </a:r>
                      <a:r>
                        <a:rPr lang="th-TH" sz="24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แห่ง </a:t>
                      </a:r>
                      <a:r>
                        <a:rPr lang="th-TH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ขอชดเชยบริการได้ไม่เกิน 10 ราย/วัน</a:t>
                      </a:r>
                      <a:endParaRPr lang="en-US" sz="2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69863" lvl="0" indent="-169863">
                        <a:buFont typeface="Arial" panose="020B0604020202020204" pitchFamily="34" charset="0"/>
                        <a:buChar char="•"/>
                      </a:pPr>
                      <a:r>
                        <a:rPr lang="th-TH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ผู้รับบริการ </a:t>
                      </a:r>
                      <a:r>
                        <a:rPr lang="en-US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คน ได้รับการดูแลสุขภาพที่บ้านไม่เกิน </a:t>
                      </a:r>
                      <a:r>
                        <a:rPr lang="en-US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24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ครั้ง/วัน </a:t>
                      </a:r>
                      <a:endParaRPr lang="en-US" sz="2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69863" lvl="0" indent="-169863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บันทึกและส่งข้อมูลผ่านโปรแกรม   </a:t>
                      </a:r>
                      <a:r>
                        <a:rPr lang="en-US" sz="2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E claim </a:t>
                      </a:r>
                      <a:r>
                        <a:rPr lang="th-TH" sz="2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ตามที่สปสช.กำหนด</a:t>
                      </a:r>
                      <a:endParaRPr lang="en-US" sz="3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400 -</a:t>
                      </a:r>
                      <a:r>
                        <a:rPr lang="th-TH" sz="23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3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800 </a:t>
                      </a:r>
                      <a:r>
                        <a:rPr lang="th-TH" sz="23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 ตามประเภทผู้รับบริการดังนี้ </a:t>
                      </a:r>
                      <a:endParaRPr lang="en-US" sz="2300" b="1" kern="12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27013" lvl="0" indent="-227013">
                        <a:buFont typeface="+mj-lt"/>
                        <a:buAutoNum type="arabicPeriod"/>
                      </a:pPr>
                      <a:r>
                        <a:rPr lang="th-TH" sz="2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กลุ่มผู้ป่วยที่สามารถรักษาให้หายขาดได้ </a:t>
                      </a:r>
                      <a:r>
                        <a:rPr lang="th-TH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เช่น หญิงตั้งครรภ์ที่มีภาวะเสี่ยง / หญิงหลังคลอดที่มีภาวะแทรกซ้อน /มารดาหลังคลอดส่งเสริมการเลี้ยงลูกด้วยนมแม่ โดยเยี่ยมไม่เกิน </a:t>
                      </a:r>
                      <a:r>
                        <a:rPr lang="en-US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th-TH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ครั้ง/คน </a:t>
                      </a:r>
                      <a:r>
                        <a:rPr lang="th-TH" sz="2300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อัตราการชดเชย </a:t>
                      </a:r>
                      <a:r>
                        <a:rPr lang="en-US" sz="2300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400 </a:t>
                      </a:r>
                      <a:r>
                        <a:rPr lang="th-TH" sz="2300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 </a:t>
                      </a:r>
                    </a:p>
                    <a:p>
                      <a:pPr marL="227013" lvl="0" indent="-227013">
                        <a:buFont typeface="+mj-lt"/>
                        <a:buAutoNum type="arabicPeriod"/>
                      </a:pPr>
                      <a:r>
                        <a:rPr lang="th-TH" sz="2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กลุ่มผู้ป่วยโรคเรื้อรังที่ไม่สามารถควบคุมอาการได้ </a:t>
                      </a:r>
                      <a:r>
                        <a:rPr lang="th-TH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เช่น  ผู้ป่วยเบาหวานที่ควบคุมน้ำตาลไม่ได้ ที่มีปัญหาในการปฏิบัติตน โดยเยี่ยมไม่เกิน</a:t>
                      </a:r>
                      <a:r>
                        <a:rPr lang="en-US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6</a:t>
                      </a:r>
                      <a:r>
                        <a:rPr lang="th-TH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ครั้ง/คน  </a:t>
                      </a:r>
                      <a:r>
                        <a:rPr lang="th-TH" sz="2300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อัตราการชดเชย </a:t>
                      </a:r>
                      <a:r>
                        <a:rPr lang="en-US" sz="2300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600 </a:t>
                      </a:r>
                      <a:r>
                        <a:rPr lang="th-TH" sz="2300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 </a:t>
                      </a:r>
                    </a:p>
                    <a:p>
                      <a:pPr marL="227013" lvl="0" indent="-227013">
                        <a:buFont typeface="+mj-lt"/>
                        <a:buAutoNum type="arabicPeriod"/>
                      </a:pPr>
                      <a:r>
                        <a:rPr lang="th-TH" sz="2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กลุ่มผู้ป่วยโรคเรื้อรังและมีการไร้ความสามารถเล็กน้อย </a:t>
                      </a:r>
                      <a:r>
                        <a:rPr lang="th-TH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ได้แก่ ผู้ที่มีปัญหาในการทำกิจวัตรประจำวัน ต้องพึ่งอุปกรณ์ทางการแพทย์ เช่น</a:t>
                      </a:r>
                      <a:r>
                        <a:rPr lang="en-US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NG tube </a:t>
                      </a:r>
                      <a:r>
                        <a:rPr lang="th-TH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หรือ ล้างไตทางช่องท้อง โดยเยี่ยมไม่เกิน </a:t>
                      </a:r>
                      <a:r>
                        <a:rPr lang="en-US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 </a:t>
                      </a:r>
                      <a:r>
                        <a:rPr lang="th-TH" sz="2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ครั้ง/คน </a:t>
                      </a:r>
                      <a:r>
                        <a:rPr lang="th-TH" sz="2300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อัตราการชดเชย </a:t>
                      </a:r>
                      <a:r>
                        <a:rPr lang="en-US" sz="2300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800 </a:t>
                      </a:r>
                      <a:r>
                        <a:rPr lang="th-TH" sz="2300" u="sng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บาท/ครั้ง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" name="Google Shape;103;p14">
            <a:extLst>
              <a:ext uri="{FF2B5EF4-FFF2-40B4-BE49-F238E27FC236}">
                <a16:creationId xmlns:a16="http://schemas.microsoft.com/office/drawing/2014/main" id="{DB2B95BB-CD81-487C-A8FA-A569E5BA223C}"/>
              </a:ext>
            </a:extLst>
          </p:cNvPr>
          <p:cNvCxnSpPr>
            <a:cxnSpLocks/>
          </p:cNvCxnSpPr>
          <p:nvPr/>
        </p:nvCxnSpPr>
        <p:spPr>
          <a:xfrm>
            <a:off x="238649" y="818572"/>
            <a:ext cx="11702526" cy="0"/>
          </a:xfrm>
          <a:prstGeom prst="straightConnector1">
            <a:avLst/>
          </a:prstGeom>
          <a:noFill/>
          <a:ln w="69850" cap="flat" cmpd="thickThin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9" name="รูปภาพ 9" descr="nhso.jpg">
            <a:extLst>
              <a:ext uri="{FF2B5EF4-FFF2-40B4-BE49-F238E27FC236}">
                <a16:creationId xmlns:a16="http://schemas.microsoft.com/office/drawing/2014/main" id="{0DCE806A-95DB-4920-AB90-6B27D1603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738" y="123825"/>
            <a:ext cx="1214437" cy="52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66A4F6-9259-4C38-B4ED-62F257EE52A5}"/>
              </a:ext>
            </a:extLst>
          </p:cNvPr>
          <p:cNvSpPr txBox="1"/>
          <p:nvPr/>
        </p:nvSpPr>
        <p:spPr>
          <a:xfrm>
            <a:off x="294352" y="238124"/>
            <a:ext cx="11039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ขอบเขตการให้บริการ เงื่อนไขการชดเชย และอัตราค่าบริการ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ของคลินิกพยาบาลฯ (ต่อ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6D302B-B94D-4B93-A8C7-D3236B873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BE71BA-4A3B-A644-EFEF-462F5B0A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30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836681-0083-4111-BE49-526A84D942AD}"/>
              </a:ext>
            </a:extLst>
          </p:cNvPr>
          <p:cNvGraphicFramePr>
            <a:graphicFrameLocks noGrp="1"/>
          </p:cNvGraphicFramePr>
          <p:nvPr/>
        </p:nvGraphicFramePr>
        <p:xfrm>
          <a:off x="209550" y="1127054"/>
          <a:ext cx="11772900" cy="4959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9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กลุ่มเป้าหมาย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อัตราการชดเชย 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กิจกรรมการให้บริการ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946">
                <a:tc>
                  <a:txBody>
                    <a:bodyPr/>
                    <a:lstStyle/>
                    <a:p>
                      <a:r>
                        <a:rPr lang="th-TH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กลุ่มที่ </a:t>
                      </a:r>
                      <a:r>
                        <a:rPr lang="en-US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กลุ่มผู้ป่วยที่สามารถรักษาหายได้ </a:t>
                      </a:r>
                      <a:r>
                        <a:rPr lang="th-TH" sz="2400" b="1" i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เน้นการให้บริการและคำแนะนำกับตัวผู้ป่วย  </a:t>
                      </a:r>
                    </a:p>
                    <a:p>
                      <a:r>
                        <a:rPr lang="th-TH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เช่น</a:t>
                      </a:r>
                      <a:endParaRPr lang="en-US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461963" lvl="0" indent="-2921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หญิงตั้งครรภ์ที่มีภาวะเสี่ยง </a:t>
                      </a:r>
                      <a:endParaRPr lang="en-US" sz="24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461963" lvl="0" indent="-2921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หญิงหลังคลอดที่มีภาวะแทรกซ้อน</a:t>
                      </a:r>
                      <a:endParaRPr lang="en-US" sz="24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461963" indent="-2921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กลุ่มผู้ป่วยโรคเรื้อรังที่มีความรุนแรงไม่มาก ควบคุมโรคได้ </a:t>
                      </a:r>
                      <a:endParaRPr lang="en-US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lvl="0" indent="-227013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เยี่ยมไม่เกิน </a:t>
                      </a:r>
                      <a:r>
                        <a:rPr lang="en-US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th-TH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</a:t>
                      </a:r>
                      <a:r>
                        <a:rPr lang="en-US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คน/ปี</a:t>
                      </a:r>
                    </a:p>
                    <a:p>
                      <a:pPr marL="227013" lvl="0" indent="-227013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อัตราการชดเชย </a:t>
                      </a:r>
                      <a:r>
                        <a:rPr lang="en-US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400 </a:t>
                      </a:r>
                      <a:r>
                        <a:rPr lang="th-TH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</a:t>
                      </a:r>
                      <a:r>
                        <a:rPr lang="en-US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Health Assessment (</a:t>
                      </a:r>
                      <a:r>
                        <a:rPr lang="th-TH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ประเมินความรู้ ความสามารถในการดูแลตนเองของผู้รับบริการ ผู้ดูแล  ที่อยู่อาศัย สภาพแวดล้อม</a:t>
                      </a:r>
                      <a:r>
                        <a:rPr lang="en-US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) </a:t>
                      </a:r>
                      <a:endParaRPr lang="th-TH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</a:endParaRPr>
                    </a:p>
                    <a:p>
                      <a:pPr marL="227013" indent="-227013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th-TH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ให้ความรู้ในเรื่องโรคและการดูแลตนเอง เช่น </a:t>
                      </a:r>
                      <a:r>
                        <a:rPr lang="th-TH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การวางแผนครอบครัวในหญิงหลังคลอด การปฏิบัติสำหรับผู้ป่วยเบาหวาน</a:t>
                      </a:r>
                      <a:endParaRPr lang="th-TH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</a:endParaRPr>
                    </a:p>
                    <a:p>
                      <a:pPr marL="227013" indent="-227013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th-TH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ให้การพยาบาล และฝึกทักษะในการดูแลตนเองให้กับผู้ป่วย และผู้ดูแล เช่น   </a:t>
                      </a:r>
                      <a:r>
                        <a:rPr lang="th-TH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การเลี้ยงลูกด้วยนมแม่อย่างต่อเนื่อง อย่างน้อย </a:t>
                      </a:r>
                      <a:r>
                        <a:rPr lang="en-US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เดือน   </a:t>
                      </a:r>
                      <a:endParaRPr lang="th-TH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</a:endParaRPr>
                    </a:p>
                    <a:p>
                      <a:pPr marL="227013" indent="-227013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th-TH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ให้การปรึกษาปัญหาต่าง ๆ ที่จะเป็นอุปสรรคในการดูแลตนเอง </a:t>
                      </a:r>
                    </a:p>
                    <a:p>
                      <a:pPr marL="227013" indent="-227013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th-TH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สรุปรายงานและมีการรายงานผลให้หน่วยบริการประจำรับทราบ 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ADA136-DAE1-487E-BD11-E79B271B9819}"/>
              </a:ext>
            </a:extLst>
          </p:cNvPr>
          <p:cNvSpPr txBox="1"/>
          <p:nvPr/>
        </p:nvSpPr>
        <p:spPr>
          <a:xfrm>
            <a:off x="250825" y="274911"/>
            <a:ext cx="9019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กิจกรรมการให้บริการดูแลสุขภาพผู้ป่วยที่บ้าน</a:t>
            </a:r>
          </a:p>
        </p:txBody>
      </p:sp>
      <p:cxnSp>
        <p:nvCxnSpPr>
          <p:cNvPr id="5" name="Google Shape;103;p14">
            <a:extLst>
              <a:ext uri="{FF2B5EF4-FFF2-40B4-BE49-F238E27FC236}">
                <a16:creationId xmlns:a16="http://schemas.microsoft.com/office/drawing/2014/main" id="{5ACFFDDD-32F5-4788-AEEF-DFF7BCD6765F}"/>
              </a:ext>
            </a:extLst>
          </p:cNvPr>
          <p:cNvCxnSpPr>
            <a:cxnSpLocks/>
          </p:cNvCxnSpPr>
          <p:nvPr/>
        </p:nvCxnSpPr>
        <p:spPr>
          <a:xfrm>
            <a:off x="209550" y="921922"/>
            <a:ext cx="11170848" cy="0"/>
          </a:xfrm>
          <a:prstGeom prst="straightConnector1">
            <a:avLst/>
          </a:prstGeom>
          <a:noFill/>
          <a:ln w="69850" cap="flat" cmpd="thickThin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8C56B1A2-19EA-47E6-8A34-10B6F9EBC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738" y="123825"/>
            <a:ext cx="1214437" cy="52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3484AB-796C-AB4A-2763-10B9AD43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51263-9B18-CB1D-B31F-093A8DBD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6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836681-0083-4111-BE49-526A84D942AD}"/>
              </a:ext>
            </a:extLst>
          </p:cNvPr>
          <p:cNvGraphicFramePr>
            <a:graphicFrameLocks noGrp="1"/>
          </p:cNvGraphicFramePr>
          <p:nvPr/>
        </p:nvGraphicFramePr>
        <p:xfrm>
          <a:off x="209550" y="1160500"/>
          <a:ext cx="11772900" cy="4928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4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4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กลุ่มเป้าหมาย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อัตราการชดเชย 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กิจกรรมการให้บริการ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616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กลุ่มที่ 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กลุ่มผู้ป่วยโรคเรื้อรังที่ไม่สามารถควบคุมอาการได้  </a:t>
                      </a:r>
                      <a:r>
                        <a:rPr lang="th-TH" sz="28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เช่น ผู้ป่วยเบาหวานที่ควบคุมน้ำตาลไม่ได้ หรือที่มีปัญหาในการปฏิบัติตน 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เยี่ยมไม่เกิน 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คน /ปี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อัตราการชดเชย 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600 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Health Assessment (</a:t>
                      </a: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ประเมินความรู้ ความสามารถในการดูแลตนเองของผู้รับบริการ ผู้ดูแล  ที่อยู่อาศัย และสภาพแวดล้อม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)</a:t>
                      </a:r>
                      <a:endParaRPr lang="th-TH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</a:endParaRP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ให้ความรู้ ในเรื่องโรคและการดูแลตนเอง </a:t>
                      </a: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ให้การพยาบาล และฝึกทักษะในการดูแลตนเองให้กับผู้ป่วยและผู้ดูแล </a:t>
                      </a: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ตั้งเป้าหมายร่วมกันกับผู้รับบริการและผู้ดูแลในการดูแลตนเอ</a:t>
                      </a: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ปรับเปลี่ยนพฤติกกรรมให้เหมาะสมกับการเจ็บป่วย  </a:t>
                      </a: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ให้การปรึกษาปัญหาต่าง ๆ ที่จะเป็นอุปสรรคในการดูแลตนเอง </a:t>
                      </a:r>
                    </a:p>
                    <a:p>
                      <a:pPr marL="282575" marR="0" lvl="0" indent="-282575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สรุปรายงานและมีการรายงานผลให้หน่วยบริการประจำรับทราบ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ADA136-DAE1-487E-BD11-E79B271B9819}"/>
              </a:ext>
            </a:extLst>
          </p:cNvPr>
          <p:cNvSpPr txBox="1"/>
          <p:nvPr/>
        </p:nvSpPr>
        <p:spPr>
          <a:xfrm>
            <a:off x="360380" y="107283"/>
            <a:ext cx="9019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กิจกรรมการให้บริการดูแลสุขภาพผู้ป่วยที่บ้าน</a:t>
            </a:r>
          </a:p>
        </p:txBody>
      </p:sp>
      <p:cxnSp>
        <p:nvCxnSpPr>
          <p:cNvPr id="5" name="Google Shape;103;p14">
            <a:extLst>
              <a:ext uri="{FF2B5EF4-FFF2-40B4-BE49-F238E27FC236}">
                <a16:creationId xmlns:a16="http://schemas.microsoft.com/office/drawing/2014/main" id="{5ACFFDDD-32F5-4788-AEEF-DFF7BCD6765F}"/>
              </a:ext>
            </a:extLst>
          </p:cNvPr>
          <p:cNvCxnSpPr>
            <a:cxnSpLocks/>
          </p:cNvCxnSpPr>
          <p:nvPr/>
        </p:nvCxnSpPr>
        <p:spPr>
          <a:xfrm>
            <a:off x="209550" y="921922"/>
            <a:ext cx="11731625" cy="0"/>
          </a:xfrm>
          <a:prstGeom prst="straightConnector1">
            <a:avLst/>
          </a:prstGeom>
          <a:noFill/>
          <a:ln w="69850" cap="flat" cmpd="thickThin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4D55B082-22D7-4526-938C-7D1332CE5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738" y="123825"/>
            <a:ext cx="1214437" cy="52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037E2B-4D4C-B09C-3442-66528E2D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51EE2-1021-B8CC-8503-DDDB2479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12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836681-0083-4111-BE49-526A84D942AD}"/>
              </a:ext>
            </a:extLst>
          </p:cNvPr>
          <p:cNvGraphicFramePr>
            <a:graphicFrameLocks noGrp="1"/>
          </p:cNvGraphicFramePr>
          <p:nvPr/>
        </p:nvGraphicFramePr>
        <p:xfrm>
          <a:off x="300250" y="1220755"/>
          <a:ext cx="11772900" cy="4866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9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95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กลุ่มเป้าหมาย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อัตราการชดเชย 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th-TH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กิจกรรมการให้บริการ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656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กลุ่มที่ 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กลุ่มผู้ป่วยโรคเรื้อรังและไร้ความสามารถ                        เล็กน้อย  เช่น ผู้ป่วยที่ต้องพึ่งพาอุปกรณ์ทางการแพทย์ เช่น ใส่ 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NG 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เยี่ยมไม่เกิน </a:t>
                      </a:r>
                      <a:endParaRPr lang="en-US" sz="2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lv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6 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คน /ปี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อัตราการชดเชย 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800 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บาท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Health Assessment (</a:t>
                      </a: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ประเมินความรู้ ความสามารถ         ในการดูแลตนเองของผู้รับบริการ ผู้ดูแล  ที่อยู่อาศัย และสภาพแวดล้อม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) </a:t>
                      </a:r>
                      <a:endParaRPr lang="th-TH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</a:endParaRP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ให้ความรู้ ในเรื่องโรคและการดูแลตนเอง </a:t>
                      </a: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ให้การพยาบาล และฝึกทักษะในการดูแลตนเองให้กับผู้ป่วย</a:t>
                      </a: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ฝึกทักษะให้ผู้ดูแล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สามารถให้การดูแลผู้รับบริการได้ เช่น        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NG tube feeding /</a:t>
                      </a:r>
                      <a:r>
                        <a:rPr lang="th-TH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การดูแลผู้ป่วยที่คาสายสวนปัสสาวะ </a:t>
                      </a: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ให้การปรึกษาปัญหาต่าง ๆ ที่จะเป็นอุปสรรคในการดูแลตนเอง</a:t>
                      </a:r>
                    </a:p>
                    <a:p>
                      <a:pPr marL="282575" indent="-282575">
                        <a:lnSpc>
                          <a:spcPct val="90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สรุปรายงานและมีการรายงานผลให้หน่วยบริการประจำรับทราบ  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ADA136-DAE1-487E-BD11-E79B271B9819}"/>
              </a:ext>
            </a:extLst>
          </p:cNvPr>
          <p:cNvSpPr txBox="1"/>
          <p:nvPr/>
        </p:nvSpPr>
        <p:spPr>
          <a:xfrm>
            <a:off x="209550" y="60148"/>
            <a:ext cx="9019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กิจกรรมการให้บริการดูแลสุขภาพผู้ป่วยที่บ้าน</a:t>
            </a:r>
          </a:p>
        </p:txBody>
      </p:sp>
      <p:cxnSp>
        <p:nvCxnSpPr>
          <p:cNvPr id="5" name="Google Shape;103;p14">
            <a:extLst>
              <a:ext uri="{FF2B5EF4-FFF2-40B4-BE49-F238E27FC236}">
                <a16:creationId xmlns:a16="http://schemas.microsoft.com/office/drawing/2014/main" id="{5ACFFDDD-32F5-4788-AEEF-DFF7BCD6765F}"/>
              </a:ext>
            </a:extLst>
          </p:cNvPr>
          <p:cNvCxnSpPr>
            <a:cxnSpLocks/>
          </p:cNvCxnSpPr>
          <p:nvPr/>
        </p:nvCxnSpPr>
        <p:spPr>
          <a:xfrm>
            <a:off x="168275" y="805808"/>
            <a:ext cx="11646354" cy="0"/>
          </a:xfrm>
          <a:prstGeom prst="straightConnector1">
            <a:avLst/>
          </a:prstGeom>
          <a:noFill/>
          <a:ln w="69850" cap="flat" cmpd="thickThin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C7EDEA56-07EA-4A09-A5C9-43FD4793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738" y="123825"/>
            <a:ext cx="1214437" cy="52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F2BC3B-A5DE-198D-43DC-13A2C103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7A441-62F6-1096-92B4-06229C96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32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3" name="Rectangle 106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4" name="Rectangle 106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5" name="Rectangle 106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6" name="Rectangle 106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Freeform: Shape 107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B2F9A-99B2-C225-3DFE-A88FFD78D999}"/>
              </a:ext>
            </a:extLst>
          </p:cNvPr>
          <p:cNvSpPr txBox="1"/>
          <p:nvPr/>
        </p:nvSpPr>
        <p:spPr>
          <a:xfrm>
            <a:off x="-2137" y="957619"/>
            <a:ext cx="4038603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หน่วยบริการ</a:t>
            </a:r>
            <a:endParaRPr kumimoji="0" lang="th-TH" sz="9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ngsana New" panose="02020603050405020304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รับส่งต่อด้าน</a:t>
            </a:r>
            <a:endParaRPr kumimoji="0" lang="th-TH" sz="9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ngsana New" panose="02020603050405020304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“เภสัชกรรม”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th-TH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AE30BF-0FF4-CD29-A4F3-F391733FB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/>
          <a:stretch/>
        </p:blipFill>
        <p:spPr bwMode="auto">
          <a:xfrm>
            <a:off x="5138597" y="467208"/>
            <a:ext cx="5953409" cy="59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249B51-41E0-0FC5-0D66-0F298A645860}"/>
              </a:ext>
            </a:extLst>
          </p:cNvPr>
          <p:cNvSpPr txBox="1"/>
          <p:nvPr/>
        </p:nvSpPr>
        <p:spPr>
          <a:xfrm>
            <a:off x="655091" y="4209159"/>
            <a:ext cx="285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(บริการร้านยา)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CEBBD1-7D89-C73E-C2F9-9D532DFD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55E4D-D74C-18C0-AE6D-A83F8D20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70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8F5656-AD2F-A68C-2720-83F80783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th-TH" sz="1100">
                <a:solidFill>
                  <a:srgbClr val="FFFFFF"/>
                </a:solidFill>
              </a:rPr>
              <a:t>เสนอ อปสข. 18  มกราคม 2566</a:t>
            </a: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97CC30-6D4F-1249-6CC5-7B5CD427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9137" y="227598"/>
            <a:ext cx="5857875" cy="640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63F6A0-0085-60DA-885C-571C320B0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69" y="1390650"/>
            <a:ext cx="3886199" cy="38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E8E0A-F71B-C9CD-DDF6-150529F4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59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C69C3D-E951-1EEB-CE5A-68396A6A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0F576-67EF-B40A-0893-E8151821B565}"/>
              </a:ext>
            </a:extLst>
          </p:cNvPr>
          <p:cNvSpPr txBox="1"/>
          <p:nvPr/>
        </p:nvSpPr>
        <p:spPr>
          <a:xfrm>
            <a:off x="3466012" y="184919"/>
            <a:ext cx="613341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b="1" dirty="0"/>
              <a:t>ผลการการเบิกจ่ายบริการ </a:t>
            </a:r>
            <a:r>
              <a:rPr lang="en-US" b="1" dirty="0"/>
              <a:t>Common illness</a:t>
            </a:r>
            <a:r>
              <a:rPr lang="th-TH" b="1" dirty="0"/>
              <a:t>   ปีงบประมาณ </a:t>
            </a:r>
            <a:r>
              <a:rPr lang="en-US" b="1" dirty="0"/>
              <a:t>2566 </a:t>
            </a:r>
            <a:r>
              <a:rPr lang="th-TH" b="1" dirty="0"/>
              <a:t>เขต </a:t>
            </a:r>
            <a:r>
              <a:rPr lang="en-US" b="1" dirty="0"/>
              <a:t>5  </a:t>
            </a:r>
            <a:r>
              <a:rPr lang="th-TH" b="1" dirty="0"/>
              <a:t>ราชบุรี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9FFDD-AE74-0F3B-2DAA-EF1763D01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53" y="667536"/>
            <a:ext cx="11239893" cy="59406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C7AFE6-5037-FF04-60B8-7967CC92AE9D}"/>
              </a:ext>
            </a:extLst>
          </p:cNvPr>
          <p:cNvSpPr txBox="1"/>
          <p:nvPr/>
        </p:nvSpPr>
        <p:spPr>
          <a:xfrm>
            <a:off x="951929" y="5454528"/>
            <a:ext cx="411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b="1" dirty="0"/>
              <a:t>ขาดจังหวัด ราชบุรี  และสมุทรสงคราม ยังม่มีบริการ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8E5FCB-41A4-B0DC-B313-B7475571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63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9CE767E-E7C3-4F9D-BB2F-9FCD751B0E87}"/>
              </a:ext>
            </a:extLst>
          </p:cNvPr>
          <p:cNvGraphicFramePr>
            <a:graphicFrameLocks noGrp="1"/>
          </p:cNvGraphicFramePr>
          <p:nvPr/>
        </p:nvGraphicFramePr>
        <p:xfrm>
          <a:off x="56275" y="843995"/>
          <a:ext cx="12010676" cy="5738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833">
                  <a:extLst>
                    <a:ext uri="{9D8B030D-6E8A-4147-A177-3AD203B41FA5}">
                      <a16:colId xmlns:a16="http://schemas.microsoft.com/office/drawing/2014/main" val="439532450"/>
                    </a:ext>
                  </a:extLst>
                </a:gridCol>
                <a:gridCol w="3424333">
                  <a:extLst>
                    <a:ext uri="{9D8B030D-6E8A-4147-A177-3AD203B41FA5}">
                      <a16:colId xmlns:a16="http://schemas.microsoft.com/office/drawing/2014/main" val="1032008084"/>
                    </a:ext>
                  </a:extLst>
                </a:gridCol>
                <a:gridCol w="3433667">
                  <a:extLst>
                    <a:ext uri="{9D8B030D-6E8A-4147-A177-3AD203B41FA5}">
                      <a16:colId xmlns:a16="http://schemas.microsoft.com/office/drawing/2014/main" val="829498979"/>
                    </a:ext>
                  </a:extLst>
                </a:gridCol>
                <a:gridCol w="3286843">
                  <a:extLst>
                    <a:ext uri="{9D8B030D-6E8A-4147-A177-3AD203B41FA5}">
                      <a16:colId xmlns:a16="http://schemas.microsoft.com/office/drawing/2014/main" val="443996535"/>
                    </a:ext>
                  </a:extLst>
                </a:gridCol>
              </a:tblGrid>
              <a:tr h="1906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รายการบริการ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tabLst>
                          <a:tab pos="142875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ค่าบริการด้านยาและเวชภัณฑ์สำหรับการจัดบริการสาธารณสุขของหน่วยบริการร่วมกับร้านยา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1428750" algn="l"/>
                        </a:tabLs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(ร้านยาโมเดล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1 2 3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ค่าบริการสร้างเสริมสุขภาพและป้องกันโรคสำหรับบริการที่จ่ายตามรายการบริการ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Fee schedule)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tabLst>
                          <a:tab pos="142875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ค่าบริการเภสัชกรรมด้านเภสัชกรรมปฐมภูมิ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Common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illness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913875"/>
                  </a:ext>
                </a:extLst>
              </a:tr>
              <a:tr h="615635"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วัตถุประสงค์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เพิ่มความสะดวกให้กับประชาชนในการรับยาที่ร้านยาใกล้บ้าน และลดความแออัดของโรงพยาบาล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ช่องทางและความสะดวกในการเข้ารับบริการสร้างเสริมสุขภาพและป้องกันโรคสำหรับประชาชนไทยกลุ่มวัยทำงาน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เพิ่มการเข้าถึงบริการสำหรับประชาชนที่มีค</a:t>
                      </a:r>
                      <a:r>
                        <a:rPr lang="th-TH" sz="18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วามเจ็บป่วยเล็กน้อยและเป็นโรคที่พบได้บ่อยในร้านยา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574603"/>
                  </a:ext>
                </a:extLst>
              </a:tr>
              <a:tr h="2179256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ขอบเขตบริการ</a:t>
                      </a:r>
                      <a:r>
                        <a:rPr lang="en-US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กิจกรรมบริการ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บริการด้านยาและเวชภัณฑ์ครอบคลุมผู้ป่วย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กลุ่มโรค ได้แก่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โรคเบาหวาน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โรคความดันโลหิตสูง 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โรคหอบหืด 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โรคจิตเวช 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โรคเรื้อรังอื่นที่ไม่มีความซับซ้อนในการดูแล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2563" lvl="0" indent="-182563" algn="l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บริการยาเม็ดคุมกำเนิดและบริการให้คำปรึกษา </a:t>
                      </a:r>
                    </a:p>
                    <a:p>
                      <a:pPr marL="182563" lvl="0" indent="-182563" algn="l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บริการยาเม็ดคุมกำเนิดฉุกเฉินและบริการให้คำปรึกษา</a:t>
                      </a:r>
                    </a:p>
                    <a:p>
                      <a:pPr marL="182563" lvl="0" indent="-182563" algn="l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บริการจ่ายถุงยางอนามัยและบริการให้คำปรึกษา</a:t>
                      </a:r>
                    </a:p>
                    <a:p>
                      <a:pPr marL="182563" lvl="0" indent="-182563" algn="l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 </a:t>
                      </a:r>
                    </a:p>
                    <a:p>
                      <a:pPr marL="182563" lvl="0" indent="-182563" algn="l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บริการตรวจปัสสาวะทดสอบการตั้งครรภ์หรือบริการชุดทดสอบการตั้งครรภ์ด้วยตัวเอง</a:t>
                      </a:r>
                    </a:p>
                    <a:p>
                      <a:pPr marL="182563" lvl="0" indent="-182563" algn="l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บริการยาเม็ดเสริมธาตุเหล็กและกรดโฟลิค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ขอบเขตการให้บริการตามกลุ่มโรค หรือกลุ่มอาการ และมีรหัสโรค (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ICD-10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  ตามข้อบ่งชี้ที่เป็นไปตามแนวทางและมาตรฐานการให้บริการเภสัชกรรมด้านเภสัชกรรมปฐมภูมิ โดยสภาเภสัชกรรม 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85870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กลุ่มเป้าหมาย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ประชาชนไทยสิทธิ์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UC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ประชนชนไทยทุกสิทธิ์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ประชาชนไทยสิทธิ์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UC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306096"/>
                  </a:ext>
                </a:extLst>
              </a:tr>
              <a:tr h="226994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คุณสมบัติหน่วยบริการ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หน่วยบริการที่ขึ้นทะเบียนในระบบ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UC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ร้านยาที่ผ่านการตรวจประเมินเพื่อขึ้นทะเบียนเป็นหน่วยบริการที่รับการส่งต่อเฉพาะด้านเภสัชกรรม 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ร้านยาที่ผ่านการตรวจประเมินเพื่อขึ้นทะเบียนเป็นหน่วยบริการที่รับการส่งต่อเฉพาะด้านเภสัชกรรม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เป็นร้านยาคุณภาพผ่านการรับรองโดยสภาเภสัช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ร้านยาที่ผ่านการตรวจประเมินเพื่อขึ้นทะเบียนเป็นหน่วยบริการที่รับการส่งต่อเฉพาะด้านเภสัชกรรม 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เป็นร้านยาคุณภาพผ่านการรับรองโดยสภาเภสัช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687710"/>
                  </a:ext>
                </a:extLst>
              </a:tr>
              <a:tr h="413252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การบันทึกโปรแกรม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E-prescription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KTB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AMED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8355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CDB9E9-D50F-4168-B646-C0D7017262B2}"/>
              </a:ext>
            </a:extLst>
          </p:cNvPr>
          <p:cNvSpPr txBox="1"/>
          <p:nvPr/>
        </p:nvSpPr>
        <p:spPr>
          <a:xfrm>
            <a:off x="125049" y="107617"/>
            <a:ext cx="10764766" cy="523220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กรอบการดำเนินงานของหน่วยบริการที่รับส่งต่อเฉพาะด้านเภสัชกรรม (ร้านยา) ปีงบประมาณ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6DEDD-66F8-48D9-9459-99672E7D8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836" y="93877"/>
            <a:ext cx="1288115" cy="5369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EDCCF-39E0-43F3-1198-3562597AF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9719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6928266-6B07-3686-412E-266700BBBB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8754" y="1272352"/>
          <a:ext cx="11605059" cy="4873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679">
                  <a:extLst>
                    <a:ext uri="{9D8B030D-6E8A-4147-A177-3AD203B41FA5}">
                      <a16:colId xmlns:a16="http://schemas.microsoft.com/office/drawing/2014/main" val="3481221835"/>
                    </a:ext>
                  </a:extLst>
                </a:gridCol>
                <a:gridCol w="8985380">
                  <a:extLst>
                    <a:ext uri="{9D8B030D-6E8A-4147-A177-3AD203B41FA5}">
                      <a16:colId xmlns:a16="http://schemas.microsoft.com/office/drawing/2014/main" val="954439053"/>
                    </a:ext>
                  </a:extLst>
                </a:gridCol>
              </a:tblGrid>
              <a:tr h="472265">
                <a:tc>
                  <a:txBody>
                    <a:bodyPr/>
                    <a:lstStyle/>
                    <a:p>
                      <a:pPr algn="ctr"/>
                      <a:r>
                        <a:rPr lang="th-TH" sz="28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</a:t>
                      </a:r>
                      <a:endParaRPr lang="en-US" sz="28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รายการปีงบประมาณ </a:t>
                      </a:r>
                      <a:r>
                        <a:rPr lang="en-US" sz="28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171670"/>
                  </a:ext>
                </a:extLst>
              </a:tr>
              <a:tr h="18896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หลักเกณฑ์เงื่อนไข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การจัดบริการด้านยาและเวชภัณฑ์ใน </a:t>
                      </a:r>
                      <a:endParaRPr lang="en-US" sz="2400" b="1" i="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en-US" sz="2400" b="1" i="0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model 1 </a:t>
                      </a:r>
                      <a:r>
                        <a:rPr lang="th-TH" sz="2400" b="1" i="0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หน่วยบริการจัดยารายบุคคลส่งให้ร้านยา</a:t>
                      </a:r>
                      <a:endParaRPr lang="en-US" sz="2400" b="1" u="none" strike="noStrike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en-US" sz="2400" b="1" i="0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model 2 </a:t>
                      </a:r>
                      <a:r>
                        <a:rPr lang="th-TH" sz="2400" b="1" i="0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หน่วยบริการจัดสำรองยาไว้ที่ร้านยา</a:t>
                      </a:r>
                      <a:endParaRPr lang="en-US" sz="2400" b="1" u="none" strike="noStrike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sng" strike="noStrike" baseline="0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กำหนดรูปแบบการ</a:t>
                      </a:r>
                      <a:r>
                        <a:rPr lang="th-TH" sz="2400" b="1" i="0" u="sng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จัดบริการด้านยาและเวชภัณฑ์ เพิ่มเติม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none" strike="noStrike" baseline="0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</a:t>
                      </a:r>
                      <a:r>
                        <a:rPr lang="en-US" sz="2400" b="1" i="0" u="sng" strike="noStrike" baseline="0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model 3</a:t>
                      </a:r>
                      <a:r>
                        <a:rPr lang="th-TH" sz="2400" b="1" i="0" u="sng" strike="noStrike" baseline="0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="1" i="0" u="sng" strike="noStrike" baseline="0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ร้านยาดำเนินการจัดหายาเอง </a:t>
                      </a:r>
                      <a:endParaRPr lang="en-US" sz="2400" b="1" u="none" strike="noStrike" kern="1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31933"/>
                  </a:ext>
                </a:extLst>
              </a:tr>
              <a:tr h="4610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ผู้มีสิทธิ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89892"/>
                  </a:ext>
                </a:extLst>
              </a:tr>
              <a:tr h="512179">
                <a:tc>
                  <a:txBody>
                    <a:bodyPr/>
                    <a:lstStyle/>
                    <a:p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หน่วยบริการ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หน่วยบริการรับส่งต่อเฉพาะด้านเภสัชกรรม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374047"/>
                  </a:ext>
                </a:extLst>
              </a:tr>
              <a:tr h="541175">
                <a:tc>
                  <a:txBody>
                    <a:bodyPr/>
                    <a:lstStyle/>
                    <a:p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อัตราจ่าย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จ่ายค่ายาและเวชภัณฑ์ตามรายการและอัตราที่กำหนดตามประกาศ 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FS</a:t>
                      </a:r>
                      <a:endParaRPr lang="th-TH" sz="2400" b="1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117413"/>
                  </a:ext>
                </a:extLst>
              </a:tr>
              <a:tr h="463420">
                <a:tc>
                  <a:txBody>
                    <a:bodyPr/>
                    <a:lstStyle/>
                    <a:p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โปรแกรมบันทึก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E-Prescription</a:t>
                      </a: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(เหมือนเดิม)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896400"/>
                  </a:ext>
                </a:extLst>
              </a:tr>
              <a:tr h="161731">
                <a:tc>
                  <a:txBody>
                    <a:bodyPr/>
                    <a:lstStyle/>
                    <a:p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</a:t>
                      </a:r>
                      <a:r>
                        <a:rPr lang="th-TH" sz="2400" b="1" i="0" u="sng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เพิ่มการ </a:t>
                      </a:r>
                      <a:r>
                        <a:rPr lang="en-US" sz="2400" b="1" i="0" u="sng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Authentication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04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E481AE1-E832-E401-81B9-1BD1368FF434}"/>
              </a:ext>
            </a:extLst>
          </p:cNvPr>
          <p:cNvSpPr txBox="1"/>
          <p:nvPr/>
        </p:nvSpPr>
        <p:spPr>
          <a:xfrm>
            <a:off x="2748523" y="25829"/>
            <a:ext cx="6694953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“บริการร้านยาคุณภาพ”  ปีงบประมาณ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2566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6B43FC9F-69C6-DB4F-1FB5-6D965DA54835}"/>
              </a:ext>
            </a:extLst>
          </p:cNvPr>
          <p:cNvSpPr/>
          <p:nvPr/>
        </p:nvSpPr>
        <p:spPr>
          <a:xfrm>
            <a:off x="3564292" y="3255948"/>
            <a:ext cx="373224" cy="3461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5CA48-1523-E424-A4AD-90D41350C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118" y="4134990"/>
            <a:ext cx="2192695" cy="2179230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85F853CB-F1DE-5A98-B1E9-ABF1BF322D28}"/>
              </a:ext>
            </a:extLst>
          </p:cNvPr>
          <p:cNvSpPr/>
          <p:nvPr/>
        </p:nvSpPr>
        <p:spPr>
          <a:xfrm>
            <a:off x="3517637" y="5716438"/>
            <a:ext cx="373224" cy="3461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09CC4-FC29-E9B7-C6D6-E9B249376623}"/>
              </a:ext>
            </a:extLst>
          </p:cNvPr>
          <p:cNvSpPr txBox="1"/>
          <p:nvPr/>
        </p:nvSpPr>
        <p:spPr>
          <a:xfrm>
            <a:off x="388201" y="710646"/>
            <a:ext cx="11107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ค่าบริการด้านยาและเวชภัณฑ์สำหรับการจัดบริการสาธารณสุขของหน่วยบริการร่วมกับร้านยา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(โมเดล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1,2,3)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22562-55C6-4856-C142-6831C8508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6E648-CF9E-AD4A-9512-2BA1BF66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0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17A3D-9CA4-CDDF-0387-36CE4D16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A50A20-C980-D55D-0F17-61B391FAA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119765"/>
            <a:ext cx="11856720" cy="65273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0B81D3-7D76-AE0B-2FC6-703282F27776}"/>
              </a:ext>
            </a:extLst>
          </p:cNvPr>
          <p:cNvSpPr/>
          <p:nvPr/>
        </p:nvSpPr>
        <p:spPr>
          <a:xfrm>
            <a:off x="6604000" y="2519680"/>
            <a:ext cx="5334000" cy="1188720"/>
          </a:xfrm>
          <a:prstGeom prst="rect">
            <a:avLst/>
          </a:prstGeom>
          <a:noFill/>
          <a:ln w="57150">
            <a:solidFill>
              <a:srgbClr val="FF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50E95-D24C-1E82-0F20-A0BD9A6F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4666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65558-5A19-F01D-BB9C-E9BF9E2D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65" y="1362067"/>
            <a:ext cx="11425269" cy="104371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altLang="th-TH" sz="2933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ค่าบริการด้านยาและเวชภัณฑ์</a:t>
            </a:r>
            <a:r>
              <a:rPr lang="th-TH" altLang="th-TH" sz="2933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สำหรับการจัดบริการสาธารณสุขของหน่วยบริการ</a:t>
            </a:r>
            <a:br>
              <a:rPr lang="th-TH" altLang="th-TH" sz="2933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altLang="th-TH" sz="2933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ร่วมกับ</a:t>
            </a:r>
            <a:r>
              <a:rPr lang="th-TH" altLang="th-TH" sz="2933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หน่วยบริการที่รับการส่งต่อเฉพาะด้านเภสัชกรรม</a:t>
            </a:r>
            <a:r>
              <a:rPr lang="th-TH" altLang="th-TH" sz="2933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จ่าย</a:t>
            </a:r>
            <a:endParaRPr lang="th-TH" sz="2933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1B719BE-71C0-A4C0-29C0-E8E4437E5D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765" y="2607488"/>
          <a:ext cx="11425269" cy="3345443"/>
        </p:xfrm>
        <a:graphic>
          <a:graphicData uri="http://schemas.openxmlformats.org/drawingml/2006/table">
            <a:tbl>
              <a:tblPr firstRow="1" firstCol="1" bandRow="1"/>
              <a:tblGrid>
                <a:gridCol w="1581865">
                  <a:extLst>
                    <a:ext uri="{9D8B030D-6E8A-4147-A177-3AD203B41FA5}">
                      <a16:colId xmlns:a16="http://schemas.microsoft.com/office/drawing/2014/main" val="3476716939"/>
                    </a:ext>
                  </a:extLst>
                </a:gridCol>
                <a:gridCol w="3122657">
                  <a:extLst>
                    <a:ext uri="{9D8B030D-6E8A-4147-A177-3AD203B41FA5}">
                      <a16:colId xmlns:a16="http://schemas.microsoft.com/office/drawing/2014/main" val="3040554550"/>
                    </a:ext>
                  </a:extLst>
                </a:gridCol>
                <a:gridCol w="2976331">
                  <a:extLst>
                    <a:ext uri="{9D8B030D-6E8A-4147-A177-3AD203B41FA5}">
                      <a16:colId xmlns:a16="http://schemas.microsoft.com/office/drawing/2014/main" val="3597358421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963743076"/>
                    </a:ext>
                  </a:extLst>
                </a:gridCol>
              </a:tblGrid>
              <a:tr h="7492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รูปแบบ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อัตราค่าบริการ 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สำหรับหน่วยบริการที่สั่งจ่ายยา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อัตราค่าบริการ 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สำหรับร้านยา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อัตราค่ายาและเวชภัณฑ์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ที่จ่ายชดเชยให้กับร้านยา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242446"/>
                  </a:ext>
                </a:extLst>
              </a:tr>
              <a:tr h="494523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รูปแบบที่ </a:t>
                      </a: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49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บาทต่อใบสั่งยาผู้ป่วยนอก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70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บาทต่อใบสั่งยาผู้ป่วยนอก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759314"/>
                  </a:ext>
                </a:extLst>
              </a:tr>
              <a:tr h="503853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รูปแบบที่ </a:t>
                      </a: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47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บาทต่อใบสั่งยาผู้ป่วยนอก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80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บาทต่อใบสั่งยาผู้ป่วยนอก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062010"/>
                  </a:ext>
                </a:extLst>
              </a:tr>
              <a:tr h="1597848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รูปแบบที่ </a:t>
                      </a: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42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บาทต่อใบสั่งยาผู้ป่วยนอก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400050" algn="l"/>
                        </a:tabLs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90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บาทต่อใบสั่งยาผู้ป่วยนอก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ตามประกาศสำนักงานหลักประกันสุขภาพแห่งชาติเรื่อง การจ่ายค่าใช้จ่ายเพื่อบริการสาธารณสุข กรณีรายการบริการ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00050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Fee schedule) </a:t>
                      </a: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พ.ศ. </a:t>
                      </a: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marL="82104" marR="82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9713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A6328E4-DAD6-F9D6-A0CC-D8AEFA33ACED}"/>
              </a:ext>
            </a:extLst>
          </p:cNvPr>
          <p:cNvSpPr txBox="1"/>
          <p:nvPr/>
        </p:nvSpPr>
        <p:spPr>
          <a:xfrm>
            <a:off x="464765" y="561356"/>
            <a:ext cx="11282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ค่าบริการด้านยาและเวชภัณฑ์สำหรับการจัดบริการสาธารณสุขของหน่วยบริการร่วมกับร้านยา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โมเดล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1,2,3 (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ต่อ)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02DD6-CEDC-6787-CAC5-37887E3B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4F84A-8F62-153B-A099-9B1308C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97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99535A-9339-E101-B907-81C34D0E65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50" y="190985"/>
            <a:ext cx="10279580" cy="878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70"/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กรณีบริการส่งเสริมสุขภาพและป้องกันโรค (</a:t>
            </a:r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PP)</a:t>
            </a: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สำหรับบริการที่จ่ายตามรายการบริการ </a:t>
            </a:r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(PP FS)</a:t>
            </a: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ในร้านยา</a:t>
            </a:r>
            <a:b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spc="-6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4F8F3C0-0603-81B9-09F4-C72007C84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113927"/>
              </p:ext>
            </p:extLst>
          </p:nvPr>
        </p:nvGraphicFramePr>
        <p:xfrm>
          <a:off x="125050" y="901016"/>
          <a:ext cx="11798669" cy="56240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98517">
                  <a:extLst>
                    <a:ext uri="{9D8B030D-6E8A-4147-A177-3AD203B41FA5}">
                      <a16:colId xmlns:a16="http://schemas.microsoft.com/office/drawing/2014/main" val="1946981989"/>
                    </a:ext>
                  </a:extLst>
                </a:gridCol>
                <a:gridCol w="9800152">
                  <a:extLst>
                    <a:ext uri="{9D8B030D-6E8A-4147-A177-3AD203B41FA5}">
                      <a16:colId xmlns:a16="http://schemas.microsoft.com/office/drawing/2014/main" val="2033289978"/>
                    </a:ext>
                  </a:extLst>
                </a:gridCol>
              </a:tblGrid>
              <a:tr h="503366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รายการ/กิจกรรม   ปีงบประมาณ 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292470"/>
                  </a:ext>
                </a:extLst>
              </a:tr>
              <a:tr h="2957275">
                <a:tc>
                  <a:txBody>
                    <a:bodyPr/>
                    <a:lstStyle/>
                    <a:p>
                      <a:r>
                        <a:rPr lang="th-TH" sz="24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หลักเกณฑ์เงื่อนไข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คงกิจกรรมเดิม </a:t>
                      </a:r>
                      <a:r>
                        <a:rPr lang="th-TH" sz="2400" b="1" u="sng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เพิ่มเติมกิจกรรมใหม่ จำนวน </a:t>
                      </a:r>
                      <a:r>
                        <a:rPr lang="en-US" sz="2400" b="1" u="sng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2400" b="1" u="sng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กิจกรรม ดังนี้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400" b="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บริการยาเม็ดคุมกำเนิดชนิดฮอร์โมนรวมและให้คำปรึกษา</a:t>
                      </a:r>
                      <a:endParaRPr lang="en-US" sz="2400" b="0" u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ยาเม็ดคุมกำเนิดชนิดฮอร์โมนเดี่ยว </a:t>
                      </a:r>
                      <a:r>
                        <a:rPr lang="en-US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(Progestogen-only pill – POP) (</a:t>
                      </a:r>
                      <a:r>
                        <a:rPr lang="th-TH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 </a:t>
                      </a:r>
                      <a:r>
                        <a:rPr lang="en-US" sz="2400" b="0" u="none" dirty="0" err="1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Lynestrenol</a:t>
                      </a:r>
                      <a:r>
                        <a:rPr lang="en-US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0.5 mg.) </a:t>
                      </a:r>
                      <a:r>
                        <a:rPr lang="th-TH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และให้คำปรึกษา</a:t>
                      </a:r>
                      <a:endParaRPr lang="en-US" sz="2400" b="0" u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ยาเม็ดคุมกำเนิดฉุกเฉินและให้คำปรึกษา</a:t>
                      </a:r>
                      <a:endParaRPr lang="en-US" sz="2400" b="0" u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บริการจ่ายถุงยางอนามัยและให้คำปรึกษา </a:t>
                      </a:r>
                      <a:endParaRPr lang="en-US" sz="2400" b="0" u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บริการทดสอบการตั้งครรภ์ หรือ บริการชุดทดสอบการตั้งครรภ์ด้วยตนเอง</a:t>
                      </a:r>
                      <a:endParaRPr lang="en-US" sz="2400" b="0" u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บริการยาเม็ดเสริมธาตุเหล็ก </a:t>
                      </a:r>
                      <a:r>
                        <a:rPr lang="en-US" sz="2400" b="0" u="none" dirty="0" err="1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Ferrofolic</a:t>
                      </a:r>
                      <a:r>
                        <a:rPr lang="th-TH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b="0" u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2400" b="0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426234"/>
                  </a:ext>
                </a:extLst>
              </a:tr>
              <a:tr h="1069653">
                <a:tc>
                  <a:txBody>
                    <a:bodyPr/>
                    <a:lstStyle/>
                    <a:p>
                      <a:r>
                        <a:rPr lang="th-TH" sz="24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ผู้มีสิทธิ </a:t>
                      </a:r>
                      <a:endParaRPr lang="th-TH" sz="2400" b="1" i="0" u="none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หญิงไทยวัยเจริญพันธุ์และประชาชนไทยวัยเจริญพันธุ์ ทุกสิทธิการรักษาพยาบาล สำหรับบริการส่งเสริมสุขภาพและป้องกันโรค</a:t>
                      </a:r>
                    </a:p>
                    <a:p>
                      <a:pPr algn="l"/>
                      <a:r>
                        <a:rPr lang="th-TH" sz="2400" b="1" u="none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เปลี่ยนแปลงไปตามกิจกรรมบริการย่อย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290323"/>
                  </a:ext>
                </a:extLst>
              </a:tr>
              <a:tr h="755049">
                <a:tc>
                  <a:txBody>
                    <a:bodyPr/>
                    <a:lstStyle/>
                    <a:p>
                      <a:r>
                        <a:rPr lang="th-TH" sz="2400" b="1" i="0" u="none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หน่วยบริการ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ร้านยาที่ผ่านการตรวจประเมินเพื่อขึ้นทะเบียนเป็นหน่วยบริการที่รับการส่งต่อเฉพาะด้านเภสัชกรรม </a:t>
                      </a:r>
                      <a:r>
                        <a:rPr lang="th-TH" sz="2400" b="1" u="sng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  ผ่านการรับรองโดยสภาเภสัช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81139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334765E-BB87-4CCA-B349-2BE38A49E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836" y="135442"/>
            <a:ext cx="1288115" cy="53696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976BE9-70F4-1439-EB94-DBC2993D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78687-5895-FE97-AF3A-871C55C78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64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4F8F3C0-0603-81B9-09F4-C72007C842E4}"/>
              </a:ext>
            </a:extLst>
          </p:cNvPr>
          <p:cNvGraphicFramePr>
            <a:graphicFrameLocks noGrp="1"/>
          </p:cNvGraphicFramePr>
          <p:nvPr/>
        </p:nvGraphicFramePr>
        <p:xfrm>
          <a:off x="70073" y="1433829"/>
          <a:ext cx="11720946" cy="445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74547">
                  <a:extLst>
                    <a:ext uri="{9D8B030D-6E8A-4147-A177-3AD203B41FA5}">
                      <a16:colId xmlns:a16="http://schemas.microsoft.com/office/drawing/2014/main" val="3937320819"/>
                    </a:ext>
                  </a:extLst>
                </a:gridCol>
                <a:gridCol w="2080727">
                  <a:extLst>
                    <a:ext uri="{9D8B030D-6E8A-4147-A177-3AD203B41FA5}">
                      <a16:colId xmlns:a16="http://schemas.microsoft.com/office/drawing/2014/main" val="1946981989"/>
                    </a:ext>
                  </a:extLst>
                </a:gridCol>
                <a:gridCol w="7265672">
                  <a:extLst>
                    <a:ext uri="{9D8B030D-6E8A-4147-A177-3AD203B41FA5}">
                      <a16:colId xmlns:a16="http://schemas.microsoft.com/office/drawing/2014/main" val="2033289978"/>
                    </a:ext>
                  </a:extLst>
                </a:gridCol>
              </a:tblGrid>
              <a:tr h="452359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ปีงบประมาณ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292470"/>
                  </a:ext>
                </a:extLst>
              </a:tr>
              <a:tr h="1474356">
                <a:tc rowSpan="2">
                  <a:txBody>
                    <a:bodyPr/>
                    <a:lstStyle/>
                    <a:p>
                      <a:r>
                        <a:rPr lang="th-TH" sz="2400" b="1" u="none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บริการส่งเสริมสุขภาพและป้องกันโรคในร้านยา </a:t>
                      </a:r>
                    </a:p>
                    <a:p>
                      <a:endParaRPr lang="th-TH" sz="2400" b="1" u="sng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i="0" u="none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อัตราจ่าย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หญิงไทยวัยเจริญพันธุ์</a:t>
                      </a:r>
                    </a:p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th-TH" sz="24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ค่าบริการยาเม็ดคุมกำเนิดชนิดฮอร์โมนรวม (</a:t>
                      </a: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Combined Oral Contraceptive – COC) </a:t>
                      </a:r>
                      <a:r>
                        <a:rPr lang="th-TH" sz="24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ที่ให้แก่หญิงปกติทั่วไป รวมค่าบริการให้คำปรึกษา </a:t>
                      </a:r>
                      <a:r>
                        <a:rPr lang="th-TH" sz="24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เหมาจ่ายในอัตรา 40 บาทต่อแผง โดยจ่ายครั้งละไม่เกิน 3 แผง และไม่เกิน 13 แผงต่อคนต่อปี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394965"/>
                  </a:ext>
                </a:extLst>
              </a:tr>
              <a:tr h="2144517">
                <a:tc vMerge="1">
                  <a:txBody>
                    <a:bodyPr/>
                    <a:lstStyle/>
                    <a:p>
                      <a:r>
                        <a:rPr lang="th-TH" sz="2000" b="1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บริการส่งเสริมสุขภาพและป้องกันโรคในร้านยา </a:t>
                      </a:r>
                    </a:p>
                    <a:p>
                      <a:endParaRPr lang="th-TH" sz="2000" b="1" u="sng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i="0" u="none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โปรแกรมบันทึกข้อมูล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24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ร้านยาที่ขึ้นทะเบียนรับส่งต่อเฉพาะด้านเภสัชกรรมและด้านการส่งเสริมสุขภาพและป้องกันโรค ในเขตพื้นที่ สปสช. เขต </a:t>
                      </a: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1-12</a:t>
                      </a:r>
                      <a:r>
                        <a:rPr lang="en-US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บันทึกผลงานและประมวลผลการจ่ายผ่านโปรแกรม </a:t>
                      </a:r>
                      <a:r>
                        <a:rPr lang="en-US" sz="2400" b="1" u="none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Krungthai</a:t>
                      </a:r>
                      <a:r>
                        <a:rPr lang="en-US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Digital Health Platform  </a:t>
                      </a:r>
                      <a:r>
                        <a:rPr lang="th-TH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lang="en-US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Application </a:t>
                      </a:r>
                      <a:r>
                        <a:rPr lang="th-TH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เป๋าตัง (</a:t>
                      </a:r>
                      <a:r>
                        <a:rPr lang="en-US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Health Wallet)/ Hospital Portal </a:t>
                      </a:r>
                      <a:r>
                        <a:rPr lang="th-TH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ทาง </a:t>
                      </a:r>
                      <a:r>
                        <a:rPr lang="en-US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Website KTB  https://www.healthplatform.krungthai.com </a:t>
                      </a:r>
                      <a:r>
                        <a:rPr lang="th-TH" sz="2400" b="1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เป็นรายเดือน</a:t>
                      </a:r>
                    </a:p>
                    <a:p>
                      <a:pPr marL="0" lvl="0" indent="0" algn="l">
                        <a:buFont typeface="Wingdings" panose="05000000000000000000" pitchFamily="2" charset="2"/>
                        <a:buNone/>
                      </a:pPr>
                      <a:endParaRPr lang="th-TH" sz="2400" b="1" u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32276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18E9774-0D56-4290-AF59-537D5FEB6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836" y="135442"/>
            <a:ext cx="1288115" cy="53696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0E3C0972-CA06-4709-A4B7-4444DA0820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49" y="246172"/>
            <a:ext cx="11720945" cy="878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70"/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กรณีบริการส่งเสริมสุขภาพและป้องกันโรค </a:t>
            </a:r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(PP)</a:t>
            </a: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สำหรับบริการที่จ่ายตามรายการบริการ </a:t>
            </a:r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(PP FS)</a:t>
            </a: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ในร้านยา</a:t>
            </a:r>
            <a:b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ปีงบประมาณ </a:t>
            </a:r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 </a:t>
            </a: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ที่มีการเปลี่ยนแปลง</a:t>
            </a:r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F499BF-4E42-C552-5C42-A40E98F3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6BDB1-0FBE-C798-6CF5-09032B27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6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4F8F3C0-0603-81B9-09F4-C72007C842E4}"/>
              </a:ext>
            </a:extLst>
          </p:cNvPr>
          <p:cNvGraphicFramePr>
            <a:graphicFrameLocks noGrp="1"/>
          </p:cNvGraphicFramePr>
          <p:nvPr/>
        </p:nvGraphicFramePr>
        <p:xfrm>
          <a:off x="70075" y="1874520"/>
          <a:ext cx="12051850" cy="4297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8096">
                  <a:extLst>
                    <a:ext uri="{9D8B030D-6E8A-4147-A177-3AD203B41FA5}">
                      <a16:colId xmlns:a16="http://schemas.microsoft.com/office/drawing/2014/main" val="3937320819"/>
                    </a:ext>
                  </a:extLst>
                </a:gridCol>
                <a:gridCol w="2295331">
                  <a:extLst>
                    <a:ext uri="{9D8B030D-6E8A-4147-A177-3AD203B41FA5}">
                      <a16:colId xmlns:a16="http://schemas.microsoft.com/office/drawing/2014/main" val="1946981989"/>
                    </a:ext>
                  </a:extLst>
                </a:gridCol>
                <a:gridCol w="2303634">
                  <a:extLst>
                    <a:ext uri="{9D8B030D-6E8A-4147-A177-3AD203B41FA5}">
                      <a16:colId xmlns:a16="http://schemas.microsoft.com/office/drawing/2014/main" val="1713868992"/>
                    </a:ext>
                  </a:extLst>
                </a:gridCol>
                <a:gridCol w="5824789">
                  <a:extLst>
                    <a:ext uri="{9D8B030D-6E8A-4147-A177-3AD203B41FA5}">
                      <a16:colId xmlns:a16="http://schemas.microsoft.com/office/drawing/2014/main" val="2033289978"/>
                    </a:ext>
                  </a:extLst>
                </a:gridCol>
              </a:tblGrid>
              <a:tr h="232383">
                <a:tc>
                  <a:txBody>
                    <a:bodyPr/>
                    <a:lstStyle/>
                    <a:p>
                      <a:pPr algn="ctr"/>
                      <a:r>
                        <a:rPr lang="th-TH" sz="1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หลักเกณฑ์/เงื่อนไข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ผู้มีสิทธิ/กลุ่มเป้าหมาย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อัตราจ่าย 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292470"/>
                  </a:ext>
                </a:extLst>
              </a:tr>
              <a:tr h="1377084">
                <a:tc>
                  <a:txBody>
                    <a:bodyPr/>
                    <a:lstStyle/>
                    <a:p>
                      <a:r>
                        <a:rPr lang="th-TH" sz="19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บริการวางแผนครอบครัวและการป้องกันการตั้งครรภ์ไม่พึงประสงค์</a:t>
                      </a:r>
                    </a:p>
                    <a:p>
                      <a:endParaRPr lang="th-TH" sz="19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AutoNum type="arabicPeriod"/>
                      </a:pPr>
                      <a:r>
                        <a:rPr lang="th-TH" sz="19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บริการยาเม็ดคุมกำเนิด รวมค่าบริการให้คำปรึกษา</a:t>
                      </a:r>
                    </a:p>
                    <a:p>
                      <a:pPr marL="179388" indent="-179388">
                        <a:buAutoNum type="arabicPeriod"/>
                      </a:pPr>
                      <a:r>
                        <a:rPr lang="th-TH" sz="19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บริการยาเม็ดคุมกำเนิดฉุกเฉิน รวมค่าบริการให้คำปรึกษา </a:t>
                      </a:r>
                    </a:p>
                    <a:p>
                      <a:pPr marL="179388" indent="-179388">
                        <a:buAutoNum type="arabicPeriod"/>
                      </a:pPr>
                      <a:r>
                        <a:rPr lang="th-TH" sz="19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ค่าบริการจ่ายถุงยางอนามัยและให้คำปรึกษา </a:t>
                      </a:r>
                    </a:p>
                    <a:p>
                      <a:pPr marL="179388" indent="-179388">
                        <a:buAutoNum type="arabicPeriod"/>
                      </a:pPr>
                      <a:r>
                        <a:rPr lang="th-TH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มีการพิสูจน์ตัวตนเพื่อยืนยันการใช้สิทธิของตนเองในการเข้ารับบริการ (</a:t>
                      </a:r>
                      <a:r>
                        <a:rPr lang="en-US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Authentication)</a:t>
                      </a:r>
                      <a:r>
                        <a:rPr lang="th-TH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ผ่านระบบโปรแกรม </a:t>
                      </a:r>
                      <a:r>
                        <a:rPr lang="en-US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หญิงไทยวัยเจริญพันธุ์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ประชาชนไทยวัยเจริญพันธุ์</a:t>
                      </a:r>
                    </a:p>
                    <a:p>
                      <a:pPr marL="0" indent="0">
                        <a:buNone/>
                      </a:pPr>
                      <a:endParaRPr lang="th-TH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th-TH" sz="1900" b="1" u="sng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หญิงไทยวัยเจริญพันธุ์</a:t>
                      </a:r>
                    </a:p>
                    <a:p>
                      <a:pPr marL="288925" indent="-288925">
                        <a:buFont typeface="Wingdings" panose="05000000000000000000" pitchFamily="2" charset="2"/>
                        <a:buAutoNum type="arabicPeriod"/>
                      </a:pPr>
                      <a:r>
                        <a:rPr lang="th-TH" sz="19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ค่าบริการยาเม็ดคุมกำเนิดชนิดฮอร์โมนเดี่ยว </a:t>
                      </a:r>
                      <a:r>
                        <a:rPr lang="en-US" sz="19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(Progestogen-only pill – POP) (</a:t>
                      </a:r>
                      <a:r>
                        <a:rPr lang="th-TH" sz="19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 </a:t>
                      </a:r>
                      <a:r>
                        <a:rPr lang="en-US" sz="1900" b="1" u="none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Lynestrenol</a:t>
                      </a:r>
                      <a:r>
                        <a:rPr lang="en-US" sz="19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0.5 mg.) </a:t>
                      </a:r>
                      <a:r>
                        <a:rPr lang="th-TH" sz="19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ที่ให้แก่หญิงให้นมบุตรไม่เกิน 1 ปี 6 เดือน และ ผู้ที่มีประวัติไมเกรนแบบมีออร่า รวมค่าบริการให้คำปรึกษา </a:t>
                      </a:r>
                      <a:r>
                        <a:rPr lang="th-TH" sz="19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เหมาจ่ายในอัตรา </a:t>
                      </a:r>
                      <a:r>
                        <a:rPr lang="en-US" sz="19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9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 บาทต่อแผง โดยจ่ายครั้งละไม่เกิน 3 แผง และไม่เกิน 13 แผงต่อคนต่อปี </a:t>
                      </a:r>
                    </a:p>
                    <a:p>
                      <a:pPr marL="288925" indent="-288925">
                        <a:buFont typeface="Wingdings" panose="05000000000000000000" pitchFamily="2" charset="2"/>
                        <a:buAutoNum type="arabicPeriod"/>
                      </a:pPr>
                      <a:r>
                        <a:rPr lang="th-TH" sz="19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ค่าบริการยาเม็ดคุมกำเนิดฉุกเฉิน รวมค่าบริการให้คำปรึกษา </a:t>
                      </a:r>
                      <a:r>
                        <a:rPr lang="th-TH" sz="19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เหมาจ่ายในอัตรา 50 บาทต่อแผง ไม่เกิน 2 แผงต่อคนต่อปี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th-TH" sz="1900" b="1" u="sng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ประชาชนไทยวัยเจริญพันธุ์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9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    </a:t>
                      </a:r>
                      <a:r>
                        <a:rPr lang="th-TH" sz="19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ค่าบริการจ่ายถุงยางอนามัยและให้คำปรึกษา </a:t>
                      </a:r>
                      <a:r>
                        <a:rPr lang="th-TH" sz="19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เหมาจ่ายในอัตรา 10 บาทต่อครั้ง โดยจ่ายถุงยางอนามัยครั้งละ 10 ชิ้นต่อคนต่อสัปดาห์ ไม่เกิน 52 ครั้งต่อปี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AutoNum type="arabicPeriod"/>
                      </a:pPr>
                      <a:endParaRPr lang="th-TH" sz="1900" b="1" u="none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th-TH" sz="1900" b="1" u="sng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หมายเหตุ</a:t>
                      </a:r>
                      <a:r>
                        <a:rPr lang="en-US" sz="1900" b="1" u="sng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900" b="1" u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กรณีรับแทนให้แสดงบัตรประชาชนของผู้ที่จะใช้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th-TH" sz="1900" b="1" u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58898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B72746D-9374-4E4B-B0CA-2B30D565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836" y="135442"/>
            <a:ext cx="1288115" cy="53696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3A5080B-FB84-43D9-A779-F91ADFBA2C60}"/>
              </a:ext>
            </a:extLst>
          </p:cNvPr>
          <p:cNvSpPr txBox="1">
            <a:spLocks/>
          </p:cNvSpPr>
          <p:nvPr/>
        </p:nvSpPr>
        <p:spPr>
          <a:xfrm>
            <a:off x="125049" y="184057"/>
            <a:ext cx="11720945" cy="878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37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กรณีบริการส่งเสริมสุขภาพและป้องกันโรค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(PP)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 สำหรับบริการที่จ่ายตามรายการบริการ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(PP FS)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ในร้านยา</a:t>
            </a:r>
            <a:endParaRPr kumimoji="0" lang="en-US" sz="2800" b="1" i="0" u="none" strike="noStrike" kern="1200" cap="none" spc="-6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marL="0" marR="0" lvl="0" indent="0" algn="ctr" defTabSz="9137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ปีงบประมาณ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2566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6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กิจกรรม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664387-6FAD-4E73-AC5C-0ABB564D7AEE}"/>
              </a:ext>
            </a:extLst>
          </p:cNvPr>
          <p:cNvSpPr/>
          <p:nvPr/>
        </p:nvSpPr>
        <p:spPr>
          <a:xfrm>
            <a:off x="70075" y="961053"/>
            <a:ext cx="12051850" cy="747982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หน่วยบริการที่มีสิทธิได้รับค่าใช้จ่าย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ร้านยาที่ผ่านการตรวจประเมินเพื่อขึ้นทะเบียนเป็นหน่วยบริการที่รับการส่งต่อเฉพาะด้านเภสัชกรรม และ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ผ่านการรับรองโดยสภาเภสัชกรรม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BB7DD1-CD26-D516-8C89-B4ECB2EF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E8DE23-37A5-833A-4ADD-9B01768C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70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4F8F3C0-0603-81B9-09F4-C72007C84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411847"/>
              </p:ext>
            </p:extLst>
          </p:nvPr>
        </p:nvGraphicFramePr>
        <p:xfrm>
          <a:off x="70075" y="1516674"/>
          <a:ext cx="12051850" cy="48396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4790">
                  <a:extLst>
                    <a:ext uri="{9D8B030D-6E8A-4147-A177-3AD203B41FA5}">
                      <a16:colId xmlns:a16="http://schemas.microsoft.com/office/drawing/2014/main" val="3937320819"/>
                    </a:ext>
                  </a:extLst>
                </a:gridCol>
                <a:gridCol w="4282751">
                  <a:extLst>
                    <a:ext uri="{9D8B030D-6E8A-4147-A177-3AD203B41FA5}">
                      <a16:colId xmlns:a16="http://schemas.microsoft.com/office/drawing/2014/main" val="1946981989"/>
                    </a:ext>
                  </a:extLst>
                </a:gridCol>
                <a:gridCol w="2705878">
                  <a:extLst>
                    <a:ext uri="{9D8B030D-6E8A-4147-A177-3AD203B41FA5}">
                      <a16:colId xmlns:a16="http://schemas.microsoft.com/office/drawing/2014/main" val="1713868992"/>
                    </a:ext>
                  </a:extLst>
                </a:gridCol>
                <a:gridCol w="3528431">
                  <a:extLst>
                    <a:ext uri="{9D8B030D-6E8A-4147-A177-3AD203B41FA5}">
                      <a16:colId xmlns:a16="http://schemas.microsoft.com/office/drawing/2014/main" val="2033289978"/>
                    </a:ext>
                  </a:extLst>
                </a:gridCol>
              </a:tblGrid>
              <a:tr h="456892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หลักเกณฑ์/เงื่อนไข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ผู้มีสิทธิ/กลุ่มเป้าหมาย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อัตราจ่าย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292470"/>
                  </a:ext>
                </a:extLst>
              </a:tr>
              <a:tr h="2352150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บริการทดสอบการตั้งครรภ์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AutoNum type="arabicPeriod"/>
                      </a:pPr>
                      <a:r>
                        <a:rPr lang="th-TH" sz="20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บริการตรวจปัสสาวะทดสอบการตั้งครรภ์ หรือบริการชุดทดสอบการตั้งครรภ์ด้วยตัวเอง สำหรับผู้ที่สงสัยตั้งครรภ์ (อาการแพ้ท้อง) หรือประจำเดือนไม่มาตามกำหนด (ประจำเดือนขาด)</a:t>
                      </a:r>
                      <a:endParaRPr lang="en-US" sz="20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79388" indent="-179388">
                        <a:buAutoNum type="arabicPeriod"/>
                      </a:pPr>
                      <a:r>
                        <a:rPr lang="th-TH" sz="20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มีการพิสูจน์ตัวตนเพื่อยืนยันการใช้สิทธิของตนเองในการเข้ารับบริการ (</a:t>
                      </a:r>
                      <a:r>
                        <a:rPr lang="en-US" sz="20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Authentication)</a:t>
                      </a:r>
                      <a:r>
                        <a:rPr lang="th-TH" sz="20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ผ่านระบบโปรแกรม </a:t>
                      </a:r>
                      <a:r>
                        <a:rPr lang="en-US" sz="20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หญิงไทยวัยเจริญพันธุ์สิทธิ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UC 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ที่สงสัยตั้งครรภ์หรือประจำเดือนไม่มาตามกำหนด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20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ค่าบริการทดสอบการตั้งครรภ์ </a:t>
                      </a:r>
                      <a:r>
                        <a:rPr lang="th-TH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</a:t>
                      </a:r>
                      <a:r>
                        <a:rPr lang="th-TH" sz="20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บริการชุดทดสอบการตั้งครรภ์ด้วยตัวเอง </a:t>
                      </a:r>
                      <a:r>
                        <a:rPr lang="th-TH" sz="20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จ่ายแบบเหมาจ่ายในอัตรา 75 บาทต่อครั้ง ไม่เกิน 4 ครั้งต่อปี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588983"/>
                  </a:ext>
                </a:extLst>
              </a:tr>
              <a:tr h="2030633">
                <a:tc>
                  <a:txBody>
                    <a:bodyPr/>
                    <a:lstStyle/>
                    <a:p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บริการยาเม็ดเสริมธาตุเหล็ก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AutoNum type="arabicPeriod"/>
                      </a:pPr>
                      <a:r>
                        <a:rPr lang="th-TH" sz="20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บริการยาเม็ดเสริมธาตุเหล็กและกรดโฟลิค  (</a:t>
                      </a:r>
                      <a:r>
                        <a:rPr lang="en-US" sz="2000" b="1" i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Ferrofolic</a:t>
                      </a:r>
                      <a:r>
                        <a:rPr lang="en-US" sz="20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(</a:t>
                      </a:r>
                      <a:r>
                        <a:rPr lang="th-TH" sz="20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ให้รับประทานสัปดาห์ละ 1 ครั้ง รวม 52 เม็ดต่อปี)</a:t>
                      </a:r>
                    </a:p>
                    <a:p>
                      <a:pPr marL="179388" indent="-179388">
                        <a:buAutoNum type="arabicPeriod"/>
                      </a:pPr>
                      <a:r>
                        <a:rPr lang="th-TH" sz="20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มีการพิสูจน์ตัวตนเพื่อยืนยันการใช้สิทธิของตนเองในการเข้ารับบริการ (</a:t>
                      </a:r>
                      <a:r>
                        <a:rPr lang="en-US" sz="20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Authentication)</a:t>
                      </a:r>
                      <a:r>
                        <a:rPr lang="th-TH" sz="20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ผ่านระบบโปรแกรม </a:t>
                      </a:r>
                      <a:r>
                        <a:rPr lang="en-US" sz="20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หญิงไทยสิทธิ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UC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ทุกคน 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000" b="1" kern="1200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อายุ 13 – 45 ปี 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ค่าบริการยาเม็ดเสริมธาตุเหล็กและกรดโฟลิค (ให้รับประทานสัปดาห์ละ 1 ครั้ง รวม 52 เม็ดต่อปี) </a:t>
                      </a:r>
                      <a:r>
                        <a:rPr lang="th-TH" sz="20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จ่ายแบบเหมาจ่ายในอัตรา 80 บาทต่อคนต่อปี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65154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ECE1BF-DD6A-45E8-8035-363861898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836" y="135442"/>
            <a:ext cx="1288115" cy="53696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08022339-6D0B-44A4-986A-B46EE43AA29F}"/>
              </a:ext>
            </a:extLst>
          </p:cNvPr>
          <p:cNvSpPr txBox="1">
            <a:spLocks/>
          </p:cNvSpPr>
          <p:nvPr/>
        </p:nvSpPr>
        <p:spPr>
          <a:xfrm>
            <a:off x="125049" y="386707"/>
            <a:ext cx="11720945" cy="878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7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กรณีบริการส่งเสริมสุขภาพและป้องกันโรค สำหรับบริการที่จ่ายตามรายการบริการ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(PP FS)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ในร้านยา</a:t>
            </a:r>
            <a:endParaRPr kumimoji="0" lang="en-US" sz="2800" b="1" i="0" u="none" strike="noStrike" kern="1200" cap="none" spc="-6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marL="0" marR="0" lvl="0" indent="0" algn="ctr" defTabSz="9137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ปีงบประมาณ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2566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6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กิจกรรม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9131FA-3041-CE7E-51F2-583717A3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8875AA-1D79-ADA1-3E19-299A285F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11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4F8F3C0-0603-81B9-09F4-C72007C84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495292"/>
              </p:ext>
            </p:extLst>
          </p:nvPr>
        </p:nvGraphicFramePr>
        <p:xfrm>
          <a:off x="70075" y="1188734"/>
          <a:ext cx="12051850" cy="493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0692">
                  <a:extLst>
                    <a:ext uri="{9D8B030D-6E8A-4147-A177-3AD203B41FA5}">
                      <a16:colId xmlns:a16="http://schemas.microsoft.com/office/drawing/2014/main" val="3937320819"/>
                    </a:ext>
                  </a:extLst>
                </a:gridCol>
                <a:gridCol w="2416629">
                  <a:extLst>
                    <a:ext uri="{9D8B030D-6E8A-4147-A177-3AD203B41FA5}">
                      <a16:colId xmlns:a16="http://schemas.microsoft.com/office/drawing/2014/main" val="1946981989"/>
                    </a:ext>
                  </a:extLst>
                </a:gridCol>
                <a:gridCol w="1903445">
                  <a:extLst>
                    <a:ext uri="{9D8B030D-6E8A-4147-A177-3AD203B41FA5}">
                      <a16:colId xmlns:a16="http://schemas.microsoft.com/office/drawing/2014/main" val="1713868992"/>
                    </a:ext>
                  </a:extLst>
                </a:gridCol>
                <a:gridCol w="5861084">
                  <a:extLst>
                    <a:ext uri="{9D8B030D-6E8A-4147-A177-3AD203B41FA5}">
                      <a16:colId xmlns:a16="http://schemas.microsoft.com/office/drawing/2014/main" val="2033289978"/>
                    </a:ext>
                  </a:extLst>
                </a:gridCol>
              </a:tblGrid>
              <a:tr h="382197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หลักเกณฑ์/เงื่อนไข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ผู้มีสิทธิ/กลุ่มเป้าหมาย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อัตราจ่าย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292470"/>
                  </a:ext>
                </a:extLst>
              </a:tr>
              <a:tr h="250551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บริการคัดกรองและประเมินปัจจัยเสี่ยงต่อสุขภาพกาย/สุขภาพจิตตามช่วงอายุ ดังนี้</a:t>
                      </a:r>
                    </a:p>
                    <a:p>
                      <a:r>
                        <a:rPr lang="th-TH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 </a:t>
                      </a:r>
                      <a:r>
                        <a:rPr lang="th-TH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อายุ 15-34 ปี </a:t>
                      </a:r>
                    </a:p>
                    <a:p>
                      <a:r>
                        <a:rPr lang="th-TH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</a:t>
                      </a:r>
                      <a:r>
                        <a:rPr lang="en-US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อายุ 35-59 ปี </a:t>
                      </a:r>
                    </a:p>
                    <a:p>
                      <a:r>
                        <a:rPr lang="en-US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มีการพิสูจน์ตัวตนเพื่อยืนยันการใช้สิทธิของตนเองในการเข้ารับบริการ (</a:t>
                      </a:r>
                      <a:r>
                        <a:rPr lang="en-US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Authentication)</a:t>
                      </a:r>
                      <a:r>
                        <a:rPr lang="th-TH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ผ่านระบบโปรแกรม </a:t>
                      </a:r>
                      <a:r>
                        <a:rPr lang="en-US" sz="18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KTB</a:t>
                      </a:r>
                    </a:p>
                    <a:p>
                      <a:endParaRPr lang="th-TH" sz="18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ประชาชนไทยสิทธิ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UC </a:t>
                      </a:r>
                      <a:r>
                        <a:rPr lang="th-TH" sz="18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อายุ 15 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 ขึ้นไป 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 ดังนี้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อายุ 15-34 ปี </a:t>
                      </a:r>
                      <a:r>
                        <a:rPr lang="th-TH" sz="18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ให้บริการครบทุกรายการ 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ดังนี้ 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 1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ประเมินดัชนีมวลกาย (ชั่งน้ำหนัก วัดส่วน สูง) และรอบเอว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 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ตรวจวัดความดันโลหิต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 3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คัดกรองความเสี่ยงจากการสูบบุหรี่ ดื่มเครื่องดื่มแอลกอฮอล์และการเสพสารเสพติด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 4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ประเมินภาวะเครียด-ซึมเศร้า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 5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ให้คำปรึกษาและแนะนำปรับเปลี่ยนพฤติกรรมรายบุคคล หากเป็นกลุ่มเสี่ยงให้ประสานส่งต่อหรือนัดพบแพทย์เพื่อวินิจฉัยสั่งการรักษา หรือแนะนำรับบริการตามสิทธิ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&gt;&gt;&gt;&gt;&gt;&gt;&gt;เหมาจ่ายในอัตรา 100 บาท/ครั้ง/คน/ปี </a:t>
                      </a:r>
                      <a:endParaRPr lang="en-US" sz="1800" b="1" u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lang="th-TH" sz="1800" b="1" u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อายุ 35-59 ปี </a:t>
                      </a:r>
                      <a:r>
                        <a:rPr lang="th-TH" sz="18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ให้บริการครบทุกรายการ 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ดังนี้ 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1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ประเมินดัชนีมวลกาย (ชั่งน้ำหนัก วัดส่วนสูง เส้นรอบเอว)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2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ตรวจวัดความดันโลหิต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3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คัดกรองความเสี่ยงจากการสูบบุหรี่ ดื่มเครื่องดื่มแอลกอฮอล์และการเสพสารเสพติด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4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ประเมินภาวะเครียด-ซึมเศร้า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 5</a:t>
                      </a:r>
                      <a:r>
                        <a:rPr lang="en-US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ตรวจประเมินความเสี่ยงต่อการเกิดโรคเบาหวาน และหรือเจาะเลือดปลายนิ้วมือเพื่อตรวจระดับน้ำตาล (</a:t>
                      </a:r>
                      <a:r>
                        <a:rPr lang="en-US" sz="18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FCG)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58898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5B3B267-E3E1-49B0-8A98-A030D78BE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836" y="135442"/>
            <a:ext cx="1288115" cy="53696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52F00CA-0402-4222-B1A1-3F4EDFF13F37}"/>
              </a:ext>
            </a:extLst>
          </p:cNvPr>
          <p:cNvSpPr txBox="1">
            <a:spLocks/>
          </p:cNvSpPr>
          <p:nvPr/>
        </p:nvSpPr>
        <p:spPr>
          <a:xfrm>
            <a:off x="125049" y="233051"/>
            <a:ext cx="11720945" cy="8787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37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กรณีบริการส่งเสริมสุขภาพและป้องกันโรค </a:t>
            </a: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</a:t>
            </a:r>
            <a:r>
              <a:rPr lang="th-TH" sz="2800" b="1" spc="-6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สำหรับบริการที่จ่ายตามรายการบริการ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(PP FS)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ในร้านยา</a:t>
            </a:r>
            <a:endParaRPr kumimoji="0" lang="en-US" sz="2800" b="1" i="0" u="none" strike="noStrike" kern="1200" cap="none" spc="-6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marL="0" marR="0" lvl="0" indent="0" algn="ctr" defTabSz="9137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ปีงบประมาณ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2566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จำนวน 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6 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กิจกรรม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 (</a:t>
            </a:r>
            <a:r>
              <a:rPr kumimoji="0" lang="th-TH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ต่อ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39FBBD-C4DE-C0FA-D25E-D02D21901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2F1FA-1822-AFEE-F7E4-DD90A60F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1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4F8F3C0-0603-81B9-09F4-C72007C84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039750"/>
              </p:ext>
            </p:extLst>
          </p:nvPr>
        </p:nvGraphicFramePr>
        <p:xfrm>
          <a:off x="70075" y="1544030"/>
          <a:ext cx="12051850" cy="39703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5966">
                  <a:extLst>
                    <a:ext uri="{9D8B030D-6E8A-4147-A177-3AD203B41FA5}">
                      <a16:colId xmlns:a16="http://schemas.microsoft.com/office/drawing/2014/main" val="3937320819"/>
                    </a:ext>
                  </a:extLst>
                </a:gridCol>
                <a:gridCol w="2631232">
                  <a:extLst>
                    <a:ext uri="{9D8B030D-6E8A-4147-A177-3AD203B41FA5}">
                      <a16:colId xmlns:a16="http://schemas.microsoft.com/office/drawing/2014/main" val="1946981989"/>
                    </a:ext>
                  </a:extLst>
                </a:gridCol>
                <a:gridCol w="2192694">
                  <a:extLst>
                    <a:ext uri="{9D8B030D-6E8A-4147-A177-3AD203B41FA5}">
                      <a16:colId xmlns:a16="http://schemas.microsoft.com/office/drawing/2014/main" val="1713868992"/>
                    </a:ext>
                  </a:extLst>
                </a:gridCol>
                <a:gridCol w="5151958">
                  <a:extLst>
                    <a:ext uri="{9D8B030D-6E8A-4147-A177-3AD203B41FA5}">
                      <a16:colId xmlns:a16="http://schemas.microsoft.com/office/drawing/2014/main" val="2033289978"/>
                    </a:ext>
                  </a:extLst>
                </a:gridCol>
              </a:tblGrid>
              <a:tr h="439343">
                <a:tc>
                  <a:txBody>
                    <a:bodyPr/>
                    <a:lstStyle/>
                    <a:p>
                      <a:pPr algn="ctr"/>
                      <a:r>
                        <a:rPr lang="th-TH" sz="1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หลักเกณฑ์/เงื่อนไข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ผู้มีสิทธิ/กลุ่มเป้าหมาย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อัตราจ่าย </a:t>
                      </a:r>
                      <a:endParaRPr lang="en-US" sz="19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292470"/>
                  </a:ext>
                </a:extLst>
              </a:tr>
              <a:tr h="353101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9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 </a:t>
                      </a:r>
                      <a:r>
                        <a:rPr lang="en-US" sz="19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9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</a:t>
                      </a:r>
                      <a:r>
                        <a:rPr lang="en-US" sz="19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19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9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บริการคัดกรองและประเมินปัจจัยเสี่ยงต่อสุขภาพกาย/สุขภาพจิตตามช่วงอายุ ดังนี้</a:t>
                      </a:r>
                    </a:p>
                    <a:p>
                      <a:r>
                        <a:rPr lang="th-TH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 </a:t>
                      </a:r>
                      <a:r>
                        <a:rPr lang="th-TH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อายุ 15-34 ปี </a:t>
                      </a:r>
                    </a:p>
                    <a:p>
                      <a:r>
                        <a:rPr lang="th-TH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</a:t>
                      </a:r>
                      <a:r>
                        <a:rPr lang="en-US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อายุ 35-59 ปี </a:t>
                      </a:r>
                    </a:p>
                    <a:p>
                      <a:r>
                        <a:rPr lang="en-US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มีการพิสูจน์ตัวตนเพื่อยืนยันการใช้สิทธิของตนเองในการเข้ารับบริการ (</a:t>
                      </a:r>
                      <a:r>
                        <a:rPr lang="en-US" sz="1900" b="1" i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Authentication)</a:t>
                      </a:r>
                    </a:p>
                    <a:p>
                      <a:endParaRPr lang="th-TH" sz="19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9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ประชาชนไทยอายุ 15 ปี ขึ้นไป 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900" b="1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9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en-US" sz="19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6) </a:t>
                      </a:r>
                      <a:r>
                        <a:rPr lang="th-TH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ตรวจประเมินความเสี่ยงต่อการเกิดโรคหัว ใจและหลอดเลือด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7) </a:t>
                      </a:r>
                      <a:r>
                        <a:rPr lang="th-TH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ให้คำปรึกษาและแนะนำปรับเปลี่ยนพฤติกรรมรายบุคคล หากเป็นกลุ่มเสี่ยงให้ประสานส่งต่อหรือนัดพบแพทย์เพื่อวินิจฉัยสั่งการรักษา หรือแนะนำรับบริการตามสิทธิ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kern="1200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&gt;&gt;&gt;&gt;&gt;&gt;&gt;&gt;&gt;&gt;&gt;&gt;&gt;&gt;&gt;</a:t>
                      </a:r>
                      <a:r>
                        <a:rPr lang="th-TH" sz="1900" b="1" kern="1200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เหมาจ่ายในอัตรา 150 บาท/ครั้ง/คน/ปี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900" b="1" u="sng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หมายเหตุ</a:t>
                      </a:r>
                      <a:r>
                        <a:rPr lang="en-US" sz="1900" b="1" u="sng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กรณีพบกลุ่มเสี่ยง จากการประเมินความเสี่ยงตาม</a:t>
                      </a:r>
                      <a:r>
                        <a:rPr lang="th-TH" sz="1900" b="1" u="sng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ข้อ 5</a:t>
                      </a:r>
                      <a:r>
                        <a:rPr lang="en-US" sz="1900" b="1" u="sng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900" b="1" u="sng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หรือเป็นกลุ่มเสี่ยงตามหมายเหตุในประกาศฯประเภทและขอบเขตบริการสาธารณสุขฯ ปี 2565 (ยกเว้นรายที่มีประวัติการรักษาโรคเบาหวาน) ให้บริการคำปรึกษา แนะนำ หรือส่งต่อไปยังหน่วยบริการที่มีศักยภาพ เพื่อเข้ารับบริการเจาะเลือดจากหลอดเลือดดำภายหลังอดอาหาร 8 ชั่วโมง ส่งตรวจวัดระดับน้ำตาล (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Fasting Plasma Glucose : FPG)</a:t>
                      </a:r>
                      <a:endParaRPr lang="en-US" sz="1900" b="1" u="sng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58898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AB1E379-EB41-41AD-A5BD-71EB208FA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836" y="135442"/>
            <a:ext cx="1288115" cy="53696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0A89AC17-D993-4987-BCBA-611D33E6AD96}"/>
              </a:ext>
            </a:extLst>
          </p:cNvPr>
          <p:cNvSpPr txBox="1">
            <a:spLocks/>
          </p:cNvSpPr>
          <p:nvPr/>
        </p:nvSpPr>
        <p:spPr>
          <a:xfrm>
            <a:off x="235527" y="613970"/>
            <a:ext cx="11720945" cy="7663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7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กรณีบริการส่งเสริมสุขภาพและป้องกันโรค สำหรับบริการที่จ่ายตามรายการบริการ </a:t>
            </a: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(PP FS)</a:t>
            </a:r>
            <a:r>
              <a:rPr kumimoji="0" lang="th-TH" sz="24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ในร้านยา </a:t>
            </a:r>
          </a:p>
          <a:p>
            <a:pPr marL="0" marR="0" lvl="0" indent="0" algn="ctr" defTabSz="9137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ปีงบประมาณ </a:t>
            </a: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2566 </a:t>
            </a:r>
            <a:r>
              <a:rPr kumimoji="0" lang="th-TH" sz="24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จำนวน </a:t>
            </a: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6 </a:t>
            </a:r>
            <a:r>
              <a:rPr kumimoji="0" lang="th-TH" sz="24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กิจกรรม</a:t>
            </a: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B98B16-2A73-641E-1DE1-CBEFB7F5E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27B9A4-C275-DD47-705F-CE559F16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34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100000">
              <a:schemeClr val="accent4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6928266-6B07-3686-412E-266700BBBB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69428" y="1709870"/>
          <a:ext cx="6204860" cy="4308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062">
                  <a:extLst>
                    <a:ext uri="{9D8B030D-6E8A-4147-A177-3AD203B41FA5}">
                      <a16:colId xmlns:a16="http://schemas.microsoft.com/office/drawing/2014/main" val="3481221835"/>
                    </a:ext>
                  </a:extLst>
                </a:gridCol>
                <a:gridCol w="2265266">
                  <a:extLst>
                    <a:ext uri="{9D8B030D-6E8A-4147-A177-3AD203B41FA5}">
                      <a16:colId xmlns:a16="http://schemas.microsoft.com/office/drawing/2014/main" val="2786948463"/>
                    </a:ext>
                  </a:extLst>
                </a:gridCol>
                <a:gridCol w="2117532">
                  <a:extLst>
                    <a:ext uri="{9D8B030D-6E8A-4147-A177-3AD203B41FA5}">
                      <a16:colId xmlns:a16="http://schemas.microsoft.com/office/drawing/2014/main" val="954439053"/>
                    </a:ext>
                  </a:extLst>
                </a:gridCol>
              </a:tblGrid>
              <a:tr h="468336">
                <a:tc>
                  <a:txBody>
                    <a:bodyPr/>
                    <a:lstStyle/>
                    <a:p>
                      <a:pPr algn="ctr"/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เดิม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_</a:t>
                      </a: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ใหม่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_ </a:t>
                      </a: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ที่เปลี่ยนแปลง </a:t>
                      </a:r>
                    </a:p>
                    <a:p>
                      <a:pPr algn="ctr"/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171670"/>
                  </a:ext>
                </a:extLst>
              </a:tr>
              <a:tr h="1028354">
                <a:tc>
                  <a:txBody>
                    <a:bodyPr/>
                    <a:lstStyle/>
                    <a:p>
                      <a:r>
                        <a:rPr lang="th-TH" sz="24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หลักเกณฑ์เงื่อนไข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ผู้ป่วยรายเก่าในหน่วยบริการ มีอาการคงที่และควบคุมโรคได้ดี  </a:t>
                      </a:r>
                      <a:endParaRPr lang="en-US" sz="24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319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ผู้มีสิทธิ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สิทธิ </a:t>
                      </a:r>
                      <a:r>
                        <a:rPr lang="en-US" sz="24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898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th-TH" sz="24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หน่วยบริการ</a:t>
                      </a:r>
                      <a:endParaRPr lang="en-US" sz="24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หน่วยบริการในระบบหลักประกันสุขภาพ</a:t>
                      </a:r>
                      <a:endParaRPr lang="en-US" sz="24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374047"/>
                  </a:ext>
                </a:extLst>
              </a:tr>
              <a:tr h="512682">
                <a:tc>
                  <a:txBody>
                    <a:bodyPr/>
                    <a:lstStyle/>
                    <a:p>
                      <a:r>
                        <a:rPr lang="th-TH" sz="24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อัตราจ่าย</a:t>
                      </a:r>
                      <a:endParaRPr lang="en-US" sz="24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 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บาทต่อครั้ง</a:t>
                      </a:r>
                      <a:endParaRPr lang="en-US" sz="24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117413"/>
                  </a:ext>
                </a:extLst>
              </a:tr>
              <a:tr h="503853">
                <a:tc>
                  <a:txBody>
                    <a:bodyPr/>
                    <a:lstStyle/>
                    <a:p>
                      <a:r>
                        <a:rPr lang="th-TH" sz="2400" b="1" i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โปรแกรม</a:t>
                      </a:r>
                      <a:endParaRPr lang="en-US" sz="24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e-Claim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8964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05660B5-20AB-2412-247B-6B46877384E6}"/>
              </a:ext>
            </a:extLst>
          </p:cNvPr>
          <p:cNvSpPr txBox="1"/>
          <p:nvPr/>
        </p:nvSpPr>
        <p:spPr>
          <a:xfrm>
            <a:off x="961535" y="541327"/>
            <a:ext cx="10897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“บริการจัดส่งยาและเวชภัณฑ์ไปที่บ้าน  ปีงบประมาณ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2566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C7EA9-DDC8-B064-3781-7216AE786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3" y="1827560"/>
            <a:ext cx="5551714" cy="334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2D30DF-0713-4560-51C9-2EE741E5298B}"/>
              </a:ext>
            </a:extLst>
          </p:cNvPr>
          <p:cNvSpPr/>
          <p:nvPr/>
        </p:nvSpPr>
        <p:spPr>
          <a:xfrm>
            <a:off x="4524866" y="1989056"/>
            <a:ext cx="1121790" cy="26395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decagon 7">
            <a:extLst>
              <a:ext uri="{FF2B5EF4-FFF2-40B4-BE49-F238E27FC236}">
                <a16:creationId xmlns:a16="http://schemas.microsoft.com/office/drawing/2014/main" id="{86161A4C-A96A-0466-2953-A0313B97A967}"/>
              </a:ext>
            </a:extLst>
          </p:cNvPr>
          <p:cNvSpPr/>
          <p:nvPr/>
        </p:nvSpPr>
        <p:spPr>
          <a:xfrm>
            <a:off x="217713" y="348792"/>
            <a:ext cx="819235" cy="904973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CB9079-FD15-1492-3BA2-9C17DB8F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25697-1695-42CC-2D4E-610F2E90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71529-F9F0-4CC9-9A37-32710CCAFD3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0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A0206D-2FA4-37C9-0135-A885AEDAA3C6}"/>
              </a:ext>
            </a:extLst>
          </p:cNvPr>
          <p:cNvSpPr/>
          <p:nvPr/>
        </p:nvSpPr>
        <p:spPr>
          <a:xfrm>
            <a:off x="218373" y="2705139"/>
            <a:ext cx="11621795" cy="23880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Google Shape;620;p38">
            <a:extLst>
              <a:ext uri="{FF2B5EF4-FFF2-40B4-BE49-F238E27FC236}">
                <a16:creationId xmlns:a16="http://schemas.microsoft.com/office/drawing/2014/main" id="{8B65FAB7-8FF2-F3AB-37D7-33C24BA02AB4}"/>
              </a:ext>
            </a:extLst>
          </p:cNvPr>
          <p:cNvSpPr/>
          <p:nvPr/>
        </p:nvSpPr>
        <p:spPr>
          <a:xfrm flipH="1">
            <a:off x="293340" y="721100"/>
            <a:ext cx="11694158" cy="506428"/>
          </a:xfrm>
          <a:prstGeom prst="roundRect">
            <a:avLst>
              <a:gd name="adj" fmla="val 50000"/>
            </a:avLst>
          </a:prstGeom>
          <a:solidFill>
            <a:srgbClr val="2F5597"/>
          </a:solidFill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ประเด็นยุทธศาสตร์ที่             การมีบริการสาธารณสุขรองรับการเข้าถึงบริการของประชาชน</a:t>
            </a:r>
            <a:endParaRPr kumimoji="0" lang="th-TH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Montserrat"/>
              <a:cs typeface="TH SarabunPSK" panose="020B0500040200020003" pitchFamily="34" charset="-34"/>
              <a:sym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FC7F2-F908-B606-F528-5513B2176E31}"/>
              </a:ext>
            </a:extLst>
          </p:cNvPr>
          <p:cNvSpPr txBox="1"/>
          <p:nvPr/>
        </p:nvSpPr>
        <p:spPr>
          <a:xfrm>
            <a:off x="2642895" y="1383256"/>
            <a:ext cx="9120480" cy="757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บริการสาธารณสุขมีคุณภาพมาตรฐานและ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มีเพียงพอรองรับการใช้บริการของประชาชน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โดยเฉพาะบริการสาธารณสุขที่มีความสำคัญ หรือมีปัญหาการเข้าถึงบริการ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043C1C5-0C7A-9504-4E10-C1E40146F71F}"/>
              </a:ext>
            </a:extLst>
          </p:cNvPr>
          <p:cNvSpPr txBox="1">
            <a:spLocks/>
          </p:cNvSpPr>
          <p:nvPr/>
        </p:nvSpPr>
        <p:spPr>
          <a:xfrm>
            <a:off x="218373" y="2745443"/>
            <a:ext cx="11695460" cy="39011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 เร่งรัดการขยายหน่วยบริการรองรับบริการที่จำเป็น สำคัญ และ/หรือ มีข้อจำกัดการเข้าถึงบริการให้เพียงพอและเหมาะสมสำหรับทุกกลุ่ม</a:t>
            </a:r>
          </a:p>
          <a:p>
            <a:pPr marL="711200" marR="0" lvl="0" indent="-4445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2.1.1 สนับสนุน/จัดหา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นวัตกรรมระบบบริการรูปแบบใหม่ๆ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ที่สอดคล้องตามความจำเป็นตามวิถีชีวิตใหม่ เช่น โทรเวชกรรม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Telehealth/ Telemedicine)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การส่งยาไป   ที่บ้าน หรือรับยาที่ร้านยาใกล้บ้าน บริการสุขภาพเคลื่อนที่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Mobile health services)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การตรวจทางห้องปฏิบัติการ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Lab)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นอกหน่วยบริการ บริการ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P&amp;P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เชิงรุก ฯ</a:t>
            </a:r>
          </a:p>
          <a:p>
            <a:pPr marL="628650" marR="0" lvl="0" indent="-3619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2.1.2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จัดหาหน่วยบริการรองรับการจัดบริการเชิงรุก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ให้กับกลุ่มเปราะบาง กลุ่มที่ยังมีปัญหาการเข้าถึง เช่น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P&amp;P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สำหรับผู้ต้องขัง,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LTC,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ศูนย์เด็กเล็ก, ศูนย์คนพิการ ฯลฯ หรือ </a:t>
            </a:r>
          </a:p>
          <a:p>
            <a:pPr marL="628650" marR="0" lvl="0" indent="-3619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หน่วยบริการในพื้นที่พิเศษ เช่น เขตเมือง พื้นที่ห่างไกล รวมถึง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จัดระบบบริการเฉพาะสำหรับกลุ่มเปราะบางและกลุ่มที่ยังมีปัญหาการเข้าถึง เพื่อเพิ่มการเข้าถึงบริการ </a:t>
            </a:r>
          </a:p>
          <a:p>
            <a:pPr marL="628650" marR="0" lvl="0" indent="-3619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2.1.3 สนับสนุนการขยายและสร้างความเข้มแข็งของระบบบริการปฐมภูมิ รวมทั้ง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ระบบบริการปฐมภูมิในเขตเมือง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Virtual clinic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รองรับวิถีชีวิตและดูแลคนเขตเมืองที่ </a:t>
            </a:r>
          </a:p>
          <a:p>
            <a:pPr marL="628650" marR="0" lvl="0" indent="-3619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ยังเข้าไม่ถึงบริการ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 ส่งเสริมกลไกการประกันคุณภาพหน่วยบริการ เพื่อสร้างความมั่นใจในคุณภาพมาตรฐานบริการ</a:t>
            </a:r>
          </a:p>
          <a:p>
            <a:pPr marL="0" marR="0" lvl="0" indent="266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2.2.1 พัฒนาความเข้มแข็งของคณะกรรมการควบคุมคุณภาพฯ และคณะอนุกรรมการที่เกี่ยวข้อง</a:t>
            </a:r>
          </a:p>
          <a:p>
            <a:pPr marL="628650" marR="0" lvl="0" indent="-3619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2.2.2 สนับสนุนการพัฒนาคุณภาพบริการและความปลอดภัยผู้ป่วย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(Patient safety)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โดยร่วมมือกับสถาบันรับรองคุณภาพสถานพยาบาล และภาคส่วนที่เกี่ยวข้อง</a:t>
            </a:r>
          </a:p>
          <a:p>
            <a:pPr marL="0" marR="0" lvl="0" indent="2667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2.2.3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ควบคุมกำกับมาตรฐานบริการสาธารณสุข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ผ่านกระบวนการเฝ้าระวัง การแจ้งเตือน และ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การแก้ไขปัญหาอย่างรวดเร็วทันท่วงที</a:t>
            </a:r>
          </a:p>
        </p:txBody>
      </p:sp>
      <p:sp>
        <p:nvSpPr>
          <p:cNvPr id="8" name="Google Shape;90;p13">
            <a:extLst>
              <a:ext uri="{FF2B5EF4-FFF2-40B4-BE49-F238E27FC236}">
                <a16:creationId xmlns:a16="http://schemas.microsoft.com/office/drawing/2014/main" id="{C8999E68-2DAD-AF16-013B-E038CA066457}"/>
              </a:ext>
            </a:extLst>
          </p:cNvPr>
          <p:cNvSpPr/>
          <p:nvPr/>
        </p:nvSpPr>
        <p:spPr>
          <a:xfrm>
            <a:off x="2802193" y="656715"/>
            <a:ext cx="636793" cy="584775"/>
          </a:xfrm>
          <a:prstGeom prst="ellipse">
            <a:avLst/>
          </a:prstGeom>
          <a:solidFill>
            <a:srgbClr val="64D1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grpSp>
        <p:nvGrpSpPr>
          <p:cNvPr id="13" name="Группа 1">
            <a:extLst>
              <a:ext uri="{FF2B5EF4-FFF2-40B4-BE49-F238E27FC236}">
                <a16:creationId xmlns:a16="http://schemas.microsoft.com/office/drawing/2014/main" id="{84B1357C-46EB-0922-291C-310815D4E239}"/>
              </a:ext>
            </a:extLst>
          </p:cNvPr>
          <p:cNvGrpSpPr/>
          <p:nvPr/>
        </p:nvGrpSpPr>
        <p:grpSpPr>
          <a:xfrm>
            <a:off x="292038" y="1383256"/>
            <a:ext cx="2303811" cy="644508"/>
            <a:chOff x="3812963" y="1184292"/>
            <a:chExt cx="5616804" cy="1498054"/>
          </a:xfrm>
          <a:solidFill>
            <a:srgbClr val="00B0F0"/>
          </a:solidFill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B4E562D8-E901-7E8C-A50E-93AC95436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963" y="1184292"/>
              <a:ext cx="5616804" cy="1498054"/>
            </a:xfrm>
            <a:custGeom>
              <a:avLst/>
              <a:gdLst>
                <a:gd name="T0" fmla="*/ 3337 w 3550"/>
                <a:gd name="T1" fmla="*/ 0 h 947"/>
                <a:gd name="T2" fmla="*/ 0 w 3550"/>
                <a:gd name="T3" fmla="*/ 0 h 947"/>
                <a:gd name="T4" fmla="*/ 213 w 3550"/>
                <a:gd name="T5" fmla="*/ 474 h 947"/>
                <a:gd name="T6" fmla="*/ 0 w 3550"/>
                <a:gd name="T7" fmla="*/ 947 h 947"/>
                <a:gd name="T8" fmla="*/ 3337 w 3550"/>
                <a:gd name="T9" fmla="*/ 947 h 947"/>
                <a:gd name="T10" fmla="*/ 3550 w 3550"/>
                <a:gd name="T11" fmla="*/ 474 h 947"/>
                <a:gd name="T12" fmla="*/ 3337 w 3550"/>
                <a:gd name="T13" fmla="*/ 0 h 9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50" h="947">
                  <a:moveTo>
                    <a:pt x="3337" y="0"/>
                  </a:moveTo>
                  <a:lnTo>
                    <a:pt x="0" y="0"/>
                  </a:lnTo>
                  <a:lnTo>
                    <a:pt x="213" y="474"/>
                  </a:lnTo>
                  <a:lnTo>
                    <a:pt x="0" y="947"/>
                  </a:lnTo>
                  <a:lnTo>
                    <a:pt x="3337" y="947"/>
                  </a:lnTo>
                  <a:lnTo>
                    <a:pt x="3550" y="474"/>
                  </a:lnTo>
                  <a:lnTo>
                    <a:pt x="33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9" name="TextBox 93">
              <a:extLst>
                <a:ext uri="{FF2B5EF4-FFF2-40B4-BE49-F238E27FC236}">
                  <a16:creationId xmlns:a16="http://schemas.microsoft.com/office/drawing/2014/main" id="{745A4719-2ABC-B616-384A-637AE5863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7636" y="1361532"/>
              <a:ext cx="3738987" cy="10730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TH SarabunPSK" panose="020B0500040200020003" pitchFamily="34" charset="-34"/>
                </a:rPr>
                <a:t>เป้าประสงค์</a:t>
              </a:r>
              <a:endPara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DAFF4C-A150-6406-8405-E5CF708D3B6C}"/>
              </a:ext>
            </a:extLst>
          </p:cNvPr>
          <p:cNvSpPr txBox="1"/>
          <p:nvPr/>
        </p:nvSpPr>
        <p:spPr>
          <a:xfrm>
            <a:off x="2955164" y="652301"/>
            <a:ext cx="53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1959C-210B-C758-D958-1932594AB3E7}"/>
              </a:ext>
            </a:extLst>
          </p:cNvPr>
          <p:cNvSpPr txBox="1"/>
          <p:nvPr/>
        </p:nvSpPr>
        <p:spPr>
          <a:xfrm>
            <a:off x="292689" y="2155470"/>
            <a:ext cx="1169546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กลยุทธ์และแผนงานสำคัญ </a:t>
            </a:r>
          </a:p>
        </p:txBody>
      </p:sp>
      <p:pic>
        <p:nvPicPr>
          <p:cNvPr id="4" name="รูปภาพ 9" descr="nhso.jpg">
            <a:extLst>
              <a:ext uri="{FF2B5EF4-FFF2-40B4-BE49-F238E27FC236}">
                <a16:creationId xmlns:a16="http://schemas.microsoft.com/office/drawing/2014/main" id="{D3C96172-DF09-F482-5D4D-3A040982A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FD7A45-1B81-2FB2-EF99-9C230738EAC1}"/>
              </a:ext>
            </a:extLst>
          </p:cNvPr>
          <p:cNvSpPr txBox="1"/>
          <p:nvPr/>
        </p:nvSpPr>
        <p:spPr>
          <a:xfrm>
            <a:off x="5226136" y="28470"/>
            <a:ext cx="210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ความเป็นมา</a:t>
            </a:r>
            <a:endParaRPr lang="en-US" sz="4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7D775-3A06-460B-EFDE-FA24C6AA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เสนอ อปสข. 18  มกราคม 2566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38507-5953-6CFF-73A5-0B3C6DAB7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6932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DB08-0F3E-C43D-AC20-066B4324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6" y="213962"/>
            <a:ext cx="5767425" cy="98352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นวัตกรรม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บริการสาธารณสุขเพิ่มเติมสำหรับบริการปฐมภูมิ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&amp;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PP</a:t>
            </a:r>
            <a:endParaRPr lang="th-TH" sz="32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078D13-8D20-8BA9-E79B-A9A273ACAC7C}"/>
              </a:ext>
            </a:extLst>
          </p:cNvPr>
          <p:cNvGrpSpPr/>
          <p:nvPr/>
        </p:nvGrpSpPr>
        <p:grpSpPr>
          <a:xfrm>
            <a:off x="187262" y="2607970"/>
            <a:ext cx="2277836" cy="2219908"/>
            <a:chOff x="302079" y="1559379"/>
            <a:chExt cx="2277836" cy="221990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1BD34141-4834-7C05-6C44-D92EA5454437}"/>
                </a:ext>
              </a:extLst>
            </p:cNvPr>
            <p:cNvSpPr/>
            <p:nvPr/>
          </p:nvSpPr>
          <p:spPr>
            <a:xfrm>
              <a:off x="302079" y="1559379"/>
              <a:ext cx="2277836" cy="221990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B20F1-E996-7A45-B2C7-6E0D9251CB47}"/>
                </a:ext>
              </a:extLst>
            </p:cNvPr>
            <p:cNvSpPr txBox="1"/>
            <p:nvPr/>
          </p:nvSpPr>
          <p:spPr>
            <a:xfrm>
              <a:off x="439761" y="1904159"/>
              <a:ext cx="2012179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นวัตกรรม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บริการสาธารณสุข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UC New Normal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9AB960-39F5-B051-98E6-95E04A190B9A}"/>
              </a:ext>
            </a:extLst>
          </p:cNvPr>
          <p:cNvGrpSpPr/>
          <p:nvPr/>
        </p:nvGrpSpPr>
        <p:grpSpPr>
          <a:xfrm>
            <a:off x="2696900" y="1424415"/>
            <a:ext cx="1749321" cy="1691791"/>
            <a:chOff x="9569705" y="2588079"/>
            <a:chExt cx="1646591" cy="1600810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6D7AFB60-54F5-6551-5CEE-AC25A92F2C36}"/>
                </a:ext>
              </a:extLst>
            </p:cNvPr>
            <p:cNvSpPr/>
            <p:nvPr/>
          </p:nvSpPr>
          <p:spPr>
            <a:xfrm>
              <a:off x="9569705" y="2588079"/>
              <a:ext cx="1646591" cy="160081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5DEF2-706B-636F-547A-D33E31F1C6B5}"/>
                </a:ext>
              </a:extLst>
            </p:cNvPr>
            <p:cNvSpPr txBox="1"/>
            <p:nvPr/>
          </p:nvSpPr>
          <p:spPr>
            <a:xfrm>
              <a:off x="9636199" y="2853169"/>
              <a:ext cx="1512185" cy="10192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หน่วยบริการ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Setting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84131F-A7B8-60A8-5ED9-44E9E851B464}"/>
              </a:ext>
            </a:extLst>
          </p:cNvPr>
          <p:cNvGrpSpPr/>
          <p:nvPr/>
        </p:nvGrpSpPr>
        <p:grpSpPr>
          <a:xfrm>
            <a:off x="2593073" y="4573305"/>
            <a:ext cx="1646591" cy="1600810"/>
            <a:chOff x="8991600" y="3151413"/>
            <a:chExt cx="1572986" cy="1483505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022D058B-BFB0-DEE0-39EC-B2D25DB44ECE}"/>
                </a:ext>
              </a:extLst>
            </p:cNvPr>
            <p:cNvSpPr/>
            <p:nvPr/>
          </p:nvSpPr>
          <p:spPr>
            <a:xfrm>
              <a:off x="8991600" y="3151413"/>
              <a:ext cx="1572986" cy="1483505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AC01FB-56A2-E347-8FA8-93761E7B054C}"/>
                </a:ext>
              </a:extLst>
            </p:cNvPr>
            <p:cNvSpPr txBox="1"/>
            <p:nvPr/>
          </p:nvSpPr>
          <p:spPr>
            <a:xfrm>
              <a:off x="9246562" y="3427392"/>
              <a:ext cx="1063061" cy="9982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บริการ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Service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33FBC4-F4EE-AFB7-81AA-9CFAE05DC181}"/>
              </a:ext>
            </a:extLst>
          </p:cNvPr>
          <p:cNvGrpSpPr/>
          <p:nvPr/>
        </p:nvGrpSpPr>
        <p:grpSpPr>
          <a:xfrm>
            <a:off x="4748666" y="1521636"/>
            <a:ext cx="7453557" cy="1959021"/>
            <a:chOff x="4710424" y="989969"/>
            <a:chExt cx="7453557" cy="195902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0D7D72C-B83E-BB7F-1359-76FA37D0E0BE}"/>
                </a:ext>
              </a:extLst>
            </p:cNvPr>
            <p:cNvSpPr/>
            <p:nvPr/>
          </p:nvSpPr>
          <p:spPr>
            <a:xfrm>
              <a:off x="4710424" y="989969"/>
              <a:ext cx="7280471" cy="195902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rPr>
                <a:t>           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0E2A51-5045-A20B-A60E-29DA7F0CC44A}"/>
                </a:ext>
              </a:extLst>
            </p:cNvPr>
            <p:cNvSpPr txBox="1"/>
            <p:nvPr/>
          </p:nvSpPr>
          <p:spPr>
            <a:xfrm>
              <a:off x="4774934" y="1070707"/>
              <a:ext cx="738904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เพิ่มช่องทางการเข้าถึงบริการปฐมภูมิ</a:t>
              </a: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หน่วยบริการ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Non Cap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ภาคเอกชน  ได้แก่ สถานพยาบาล สถานบริการเอกชน คลินิกที่ขึ้นทะเบียนเป็น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หน่วยบริการรับส่งต่อเฉพาะด้าน....บริการปฐมภูมิ....... 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ปี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2564 - 65 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ร้านยา  คลินิกพยาบาลและการผดุงครรภ์    คลินิกกายภาพบำบัด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ปี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       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คลินิกเทคนิคการแพทย์    ห้องพยาบาลในสถานประกอบกิจการ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BBDB5B-0EED-B8CD-343C-DC58DB348BEC}"/>
              </a:ext>
            </a:extLst>
          </p:cNvPr>
          <p:cNvGrpSpPr/>
          <p:nvPr/>
        </p:nvGrpSpPr>
        <p:grpSpPr>
          <a:xfrm>
            <a:off x="4590761" y="4410674"/>
            <a:ext cx="7458843" cy="2246769"/>
            <a:chOff x="4710423" y="4163787"/>
            <a:chExt cx="7458843" cy="224676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EDFF6D-A399-1BB4-DC00-02E5997792D4}"/>
                </a:ext>
              </a:extLst>
            </p:cNvPr>
            <p:cNvSpPr/>
            <p:nvPr/>
          </p:nvSpPr>
          <p:spPr>
            <a:xfrm>
              <a:off x="4710423" y="4163787"/>
              <a:ext cx="7389047" cy="193899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7C67C0-880C-3402-3530-352541653A29}"/>
                </a:ext>
              </a:extLst>
            </p:cNvPr>
            <p:cNvSpPr txBox="1"/>
            <p:nvPr/>
          </p:nvSpPr>
          <p:spPr>
            <a:xfrm>
              <a:off x="4883433" y="4163787"/>
              <a:ext cx="728583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เพิ่มความสะดวกในการเข้ารับบริการ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บริการปฐมภูมิ  (บริการ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OP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/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PP)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รูปแบบใหม่ๆ 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ปี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2564 – 65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บริการรับยาที่ร้านยา (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Model 1, 2, 3)  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บริการส่งยาทางไปรษณีย์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     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Telemedicine  F/U  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บริการ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Lab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นอกหน่วย 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ปี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  : Home Ward 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บริการสายด่วนเลิกบุหรี่  สายด่วนสุขภาพจิต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         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AD54ECF-8371-F669-AE68-D5E94061B288}"/>
              </a:ext>
            </a:extLst>
          </p:cNvPr>
          <p:cNvSpPr/>
          <p:nvPr/>
        </p:nvSpPr>
        <p:spPr>
          <a:xfrm>
            <a:off x="4208951" y="5140528"/>
            <a:ext cx="607253" cy="4663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2710ECAA-E8E3-B718-0725-4ABC58EE618A}"/>
              </a:ext>
            </a:extLst>
          </p:cNvPr>
          <p:cNvSpPr/>
          <p:nvPr/>
        </p:nvSpPr>
        <p:spPr>
          <a:xfrm>
            <a:off x="4446219" y="1990107"/>
            <a:ext cx="540043" cy="4663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4EEBF57-B51A-406A-54C5-DC8EC31B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217" y="201776"/>
            <a:ext cx="2614611" cy="77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0F66080E-4595-C71F-E304-E8F0AC434CF8}"/>
              </a:ext>
            </a:extLst>
          </p:cNvPr>
          <p:cNvSpPr txBox="1">
            <a:spLocks/>
          </p:cNvSpPr>
          <p:nvPr/>
        </p:nvSpPr>
        <p:spPr>
          <a:xfrm>
            <a:off x="7496313" y="277759"/>
            <a:ext cx="4248150" cy="822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UC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1933483-77F0-7D4E-983F-D8357A3B2FAA}"/>
              </a:ext>
            </a:extLst>
          </p:cNvPr>
          <p:cNvSpPr/>
          <p:nvPr/>
        </p:nvSpPr>
        <p:spPr>
          <a:xfrm>
            <a:off x="6741320" y="445060"/>
            <a:ext cx="676275" cy="31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F8F94A29-8E55-376F-B054-3646DAF6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CF2FD019-984B-1DF2-4F70-A2C63E980D9E}"/>
              </a:ext>
            </a:extLst>
          </p:cNvPr>
          <p:cNvSpPr/>
          <p:nvPr/>
        </p:nvSpPr>
        <p:spPr>
          <a:xfrm rot="19823625">
            <a:off x="2265298" y="2730475"/>
            <a:ext cx="607253" cy="4663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3127363-0DEA-475B-A58B-26A531E0A072}"/>
              </a:ext>
            </a:extLst>
          </p:cNvPr>
          <p:cNvSpPr/>
          <p:nvPr/>
        </p:nvSpPr>
        <p:spPr>
          <a:xfrm rot="2605019">
            <a:off x="2068394" y="4535948"/>
            <a:ext cx="607253" cy="4663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0519A7E-B43D-998A-1175-95DCE642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51" y="6402947"/>
            <a:ext cx="4114800" cy="365125"/>
          </a:xfrm>
        </p:spPr>
        <p:txBody>
          <a:bodyPr/>
          <a:lstStyle/>
          <a:p>
            <a:r>
              <a:rPr lang="th-TH" sz="1600">
                <a:solidFill>
                  <a:schemeClr val="tx1">
                    <a:lumMod val="50000"/>
                    <a:lumOff val="50000"/>
                  </a:schemeClr>
                </a:solidFill>
              </a:rPr>
              <a:t>เสนอ อปสข. 18  มกราคม 2566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D285D-85FD-9F80-CDAC-4D696E5C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5949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5CE5F-D937-7146-901C-E6D24BFE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971" y="23217"/>
            <a:ext cx="7622058" cy="701675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รายการ นวัตกรรม</a:t>
            </a:r>
            <a:r>
              <a:rPr lang="th-TH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หน่วยบริการ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0499BD2-27F3-EBDD-EED7-62CF696C8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45978"/>
              </p:ext>
            </p:extLst>
          </p:nvPr>
        </p:nvGraphicFramePr>
        <p:xfrm>
          <a:off x="437875" y="648821"/>
          <a:ext cx="11720032" cy="3851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557">
                  <a:extLst>
                    <a:ext uri="{9D8B030D-6E8A-4147-A177-3AD203B41FA5}">
                      <a16:colId xmlns:a16="http://schemas.microsoft.com/office/drawing/2014/main" val="137028408"/>
                    </a:ext>
                  </a:extLst>
                </a:gridCol>
                <a:gridCol w="3228975">
                  <a:extLst>
                    <a:ext uri="{9D8B030D-6E8A-4147-A177-3AD203B41FA5}">
                      <a16:colId xmlns:a16="http://schemas.microsoft.com/office/drawing/2014/main" val="1456389824"/>
                    </a:ext>
                  </a:extLst>
                </a:gridCol>
                <a:gridCol w="2481044">
                  <a:extLst>
                    <a:ext uri="{9D8B030D-6E8A-4147-A177-3AD203B41FA5}">
                      <a16:colId xmlns:a16="http://schemas.microsoft.com/office/drawing/2014/main" val="1301461976"/>
                    </a:ext>
                  </a:extLst>
                </a:gridCol>
                <a:gridCol w="3043456">
                  <a:extLst>
                    <a:ext uri="{9D8B030D-6E8A-4147-A177-3AD203B41FA5}">
                      <a16:colId xmlns:a16="http://schemas.microsoft.com/office/drawing/2014/main" val="2493329887"/>
                    </a:ext>
                  </a:extLst>
                </a:gridCol>
              </a:tblGrid>
              <a:tr h="685835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หน่วยบริการ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การเปลี่ยนแปลง 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งบกองทุน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เป้าหมายผลงาน</a:t>
                      </a:r>
                    </a:p>
                    <a:p>
                      <a:pPr algn="ctr"/>
                      <a:r>
                        <a:rPr lang="th-TH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 จน.หน่วยใหม่ ที่ 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Active)</a:t>
                      </a:r>
                      <a:endParaRPr lang="th-TH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526031"/>
                  </a:ext>
                </a:extLst>
              </a:tr>
              <a:tr h="487972">
                <a:tc>
                  <a:txBody>
                    <a:bodyPr/>
                    <a:lstStyle/>
                    <a:p>
                      <a:pPr marL="216000" indent="-216000">
                        <a:buFont typeface="+mj-lt"/>
                        <a:buAutoNum type="arabicPeriod"/>
                      </a:pP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คลินิกพยาบาล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ขยาย รายการบริการ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OP/PP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ตามขอบเขตวิชาชีพ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PHC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PPFS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142830"/>
                  </a:ext>
                </a:extLst>
              </a:tr>
              <a:tr h="71909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ร้านยา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782438"/>
                  </a:ext>
                </a:extLst>
              </a:tr>
              <a:tr h="483054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คลินิกกายภาพ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กองทุนฟื้นฟูสมรรถภาพ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แห่ง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579926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รพ.เอกชนร่วมให้บริการ 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 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รายการบริการ 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PPFS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วัยทำงาน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 Anywhere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PPFS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658906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E3575-CB28-A2A1-7F06-9A5FE449C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68" y="631290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 อปสข. 18  มกราคม 2566</a:t>
            </a:r>
          </a:p>
        </p:txBody>
      </p:sp>
      <p:pic>
        <p:nvPicPr>
          <p:cNvPr id="7" name="รูปภาพ 9" descr="nhso.jpg">
            <a:extLst>
              <a:ext uri="{FF2B5EF4-FFF2-40B4-BE49-F238E27FC236}">
                <a16:creationId xmlns:a16="http://schemas.microsoft.com/office/drawing/2014/main" id="{ACC8C3F9-F231-6D31-3933-D0561C4A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คณะพยาบาลศาสตร์ มหาวิทยาลัยมหิดล จัดพิธีเปิดคลินิกการพยาบาลและการผดุงครรภ์  – Mahidol University">
            <a:extLst>
              <a:ext uri="{FF2B5EF4-FFF2-40B4-BE49-F238E27FC236}">
                <a16:creationId xmlns:a16="http://schemas.microsoft.com/office/drawing/2014/main" id="{46E8DE9E-5199-3A68-8138-270CD9C2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5" y="4500025"/>
            <a:ext cx="3105715" cy="2071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6EA44-67E4-4DEE-439B-643E769CF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695" y="4606788"/>
            <a:ext cx="2833017" cy="188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คลินิกกายภาพบำบัดผู้สูงอายุ - cherseryhome">
            <a:extLst>
              <a:ext uri="{FF2B5EF4-FFF2-40B4-BE49-F238E27FC236}">
                <a16:creationId xmlns:a16="http://schemas.microsoft.com/office/drawing/2014/main" id="{30EF33D1-2C0F-BE6F-EB7F-DF58E8B9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743" y="4591441"/>
            <a:ext cx="2829482" cy="1888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67FFF-FF77-1942-6F40-BD11A3C0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576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5CE5F-D937-7146-901C-E6D24BFE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998" y="88629"/>
            <a:ext cx="8521627" cy="701675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รายการ นวัตกรรม</a:t>
            </a:r>
            <a:r>
              <a:rPr lang="th-TH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รายการบริการ 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 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2566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0499BD2-27F3-EBDD-EED7-62CF696C8E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7161" y="790304"/>
          <a:ext cx="11877675" cy="5566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7559">
                  <a:extLst>
                    <a:ext uri="{9D8B030D-6E8A-4147-A177-3AD203B41FA5}">
                      <a16:colId xmlns:a16="http://schemas.microsoft.com/office/drawing/2014/main" val="137028408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1456389824"/>
                    </a:ext>
                  </a:extLst>
                </a:gridCol>
                <a:gridCol w="1684369">
                  <a:extLst>
                    <a:ext uri="{9D8B030D-6E8A-4147-A177-3AD203B41FA5}">
                      <a16:colId xmlns:a16="http://schemas.microsoft.com/office/drawing/2014/main" val="1301461976"/>
                    </a:ext>
                  </a:extLst>
                </a:gridCol>
                <a:gridCol w="2379947">
                  <a:extLst>
                    <a:ext uri="{9D8B030D-6E8A-4147-A177-3AD203B41FA5}">
                      <a16:colId xmlns:a16="http://schemas.microsoft.com/office/drawing/2014/main" val="2493329887"/>
                    </a:ext>
                  </a:extLst>
                </a:gridCol>
              </a:tblGrid>
              <a:tr h="846194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รายการบริการ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การเปลี่ยนแปลง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งบกองทุน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เป้าหมายผลงาน</a:t>
                      </a:r>
                    </a:p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(จน.หน่วยใหม่ ที่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Active)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1526031"/>
                  </a:ext>
                </a:extLst>
              </a:tr>
              <a:tr h="470108">
                <a:tc>
                  <a:txBody>
                    <a:bodyPr/>
                    <a:lstStyle/>
                    <a:p>
                      <a:pPr marL="180000" indent="-180000">
                        <a:buFont typeface="+mj-lt"/>
                        <a:buAutoNum type="arabicPeriod"/>
                      </a:pP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Telemedicine  F/U 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ปรับอัตราจ่าย เป็น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บ./ครั้ง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PHC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232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142830"/>
                  </a:ext>
                </a:extLst>
              </a:tr>
              <a:tr h="4701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Lab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นอกหน่วย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PHC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775754"/>
                  </a:ext>
                </a:extLst>
              </a:tr>
              <a:tr h="8649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บริการส่งยาทางไปรษณีย์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รับยาที่ร้านยา 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Model 1, 2, 3)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PHC</a:t>
                      </a:r>
                      <a:endParaRPr lang="th-TH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658906"/>
                  </a:ext>
                </a:extLst>
              </a:tr>
              <a:tr h="47010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Home Ward (New)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รายการใหม่ นำร่อง 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 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IP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แห่ง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12051"/>
                  </a:ext>
                </a:extLst>
              </a:tr>
              <a:tr h="8461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บริการสายด่วนเลิกบุหรี่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(New)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ให้คำปรึกษา และติดตาม เพื่อการเลิกบุหรี่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โดยศูนย์บริการเลิกบุหรี่แห่งชาติ (</a:t>
                      </a:r>
                      <a:r>
                        <a:rPr lang="th-TH" sz="2400" b="1" dirty="0" err="1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ศบช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NPP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21,400 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74988"/>
                  </a:ext>
                </a:extLst>
              </a:tr>
              <a:tr h="159836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บริการสายด่วนสุขภาพจิต 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(New)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ให้คำปรึกษาสุขภาพจิตทางโทรศัพท์ แก่ผู้ที่มีปัญหาสุขภาพจิต ภาวะเครียด ภาวะซึมเศร้า หรือ เสี่ยงต่อ</a:t>
                      </a:r>
                      <a:r>
                        <a:rPr lang="th-TH" sz="2400" b="1" dirty="0" err="1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การทำ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ร้ายตัวเอง หรือผู้อื่น</a:t>
                      </a:r>
                    </a:p>
                    <a:p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โดยสถาบันจิตเวชเด็กและวัยรุ่นราชนครินทร์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NPP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60,000 </a:t>
                      </a:r>
                      <a:r>
                        <a:rPr lang="th-TH" sz="24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204298"/>
                  </a:ext>
                </a:extLst>
              </a:tr>
            </a:tbl>
          </a:graphicData>
        </a:graphic>
      </p:graphicFrame>
      <p:pic>
        <p:nvPicPr>
          <p:cNvPr id="6" name="รูปภาพ 9" descr="nhso.jpg">
            <a:extLst>
              <a:ext uri="{FF2B5EF4-FFF2-40B4-BE49-F238E27FC236}">
                <a16:creationId xmlns:a16="http://schemas.microsoft.com/office/drawing/2014/main" id="{6A9E49B7-3B8D-3CA8-0F55-604A7D613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18" y="0"/>
            <a:ext cx="1457589" cy="63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BDD80-94BE-0235-CF69-A30D9DB9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024" y="6356350"/>
            <a:ext cx="4114800" cy="365125"/>
          </a:xfrm>
        </p:spPr>
        <p:txBody>
          <a:bodyPr/>
          <a:lstStyle/>
          <a:p>
            <a:pPr algn="l"/>
            <a:r>
              <a:rPr lang="th-TH" sz="1600" dirty="0"/>
              <a:t>เสนอ อปสข. 18  มกราคม 2566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E8F0E-9155-941E-9A6D-2E4B79BE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76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9526DE9-A7C9-4FA9-871F-F122DBD2B520}"/>
              </a:ext>
            </a:extLst>
          </p:cNvPr>
          <p:cNvCxnSpPr>
            <a:cxnSpLocks/>
          </p:cNvCxnSpPr>
          <p:nvPr/>
        </p:nvCxnSpPr>
        <p:spPr>
          <a:xfrm>
            <a:off x="2588181" y="1999949"/>
            <a:ext cx="0" cy="2879832"/>
          </a:xfrm>
          <a:prstGeom prst="straightConnector1">
            <a:avLst/>
          </a:prstGeom>
          <a:ln w="28575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B0711A3-37D5-4502-A590-512133C52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31" y="320635"/>
            <a:ext cx="11056142" cy="1165957"/>
          </a:xfrm>
          <a:solidFill>
            <a:srgbClr val="00B0F0"/>
          </a:solidFill>
          <a:ln>
            <a:noFill/>
          </a:ln>
          <a:effectLst>
            <a:softEdge rad="63500"/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ภาพรวมงบประมาณ รายการน</a:t>
            </a: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วต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กรรมบริการสาธารณสุขเพิ่มเติมสำหรับ  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การบริการระดับปฐมภูมิ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2566</a:t>
            </a:r>
            <a:endParaRPr lang="th-TH" sz="36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9CEA3934-29E2-4D08-BD11-AB3CF78ED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56" y="4879781"/>
            <a:ext cx="3189635" cy="1304925"/>
          </a:xfrm>
          <a:solidFill>
            <a:srgbClr val="FFFF00"/>
          </a:solidFill>
          <a:ln w="50800" cmpd="dbl"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บริการให้คำปรึกษาทางโทรศัพท์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เพื่อลดปัจจัยเสี่ยง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(งบ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NPP)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8925" marR="0" lvl="0" indent="-2333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สายด่วนเพื่อเลิกบุหรี่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12.8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ล้านบาท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000" b="1" dirty="0">
                <a:solidFill>
                  <a:srgbClr val="5B9BD5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สายด่วนสุขภาพจิต </a:t>
            </a:r>
            <a:r>
              <a:rPr lang="en-US" sz="2000" b="1" dirty="0">
                <a:solidFill>
                  <a:srgbClr val="5B9BD5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3.3 </a:t>
            </a:r>
            <a:r>
              <a:rPr lang="th-TH" sz="2000" b="1" dirty="0">
                <a:solidFill>
                  <a:srgbClr val="5B9BD5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ล้านบาท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02E24FD-592A-488B-BDC4-B700A34FC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95" y="2458737"/>
            <a:ext cx="2231332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1) Telemedicine F/u </a:t>
            </a:r>
            <a:b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PHC 14.47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ล้านบาท </a:t>
            </a:r>
          </a:p>
        </p:txBody>
      </p:sp>
      <p:sp>
        <p:nvSpPr>
          <p:cNvPr id="9229" name="Rectangle 21">
            <a:extLst>
              <a:ext uri="{FF2B5EF4-FFF2-40B4-BE49-F238E27FC236}">
                <a16:creationId xmlns:a16="http://schemas.microsoft.com/office/drawing/2014/main" id="{0344F6A0-4EF0-44D1-9BFF-0B2999117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668" y="2469848"/>
            <a:ext cx="2071011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4)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บริการพยาบาล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โดยคลินิกการพยาบาลและการผดุงครรภ์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PHC 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2.0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ล้านบาท</a:t>
            </a:r>
            <a:endParaRPr kumimoji="0" lang="th-TH" altLang="th-TH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1C6772-8B85-4131-B21B-ACFBE9D32094}"/>
              </a:ext>
            </a:extLst>
          </p:cNvPr>
          <p:cNvCxnSpPr>
            <a:cxnSpLocks/>
          </p:cNvCxnSpPr>
          <p:nvPr/>
        </p:nvCxnSpPr>
        <p:spPr>
          <a:xfrm>
            <a:off x="1368832" y="1949645"/>
            <a:ext cx="7725827" cy="285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3" name="Rectangle 31">
            <a:extLst>
              <a:ext uri="{FF2B5EF4-FFF2-40B4-BE49-F238E27FC236}">
                <a16:creationId xmlns:a16="http://schemas.microsoft.com/office/drawing/2014/main" id="{56CA5C0C-66EC-43EC-A4E9-D6984FF79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20" y="2504713"/>
            <a:ext cx="2250596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บริการส่งยาทางไปรษณีย์</a:t>
            </a:r>
            <a:b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PHC 32.86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ล้านบาท 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5C44DA7-11C4-4F3E-8A3D-4BA073C3FDB7}"/>
              </a:ext>
            </a:extLst>
          </p:cNvPr>
          <p:cNvCxnSpPr>
            <a:cxnSpLocks/>
          </p:cNvCxnSpPr>
          <p:nvPr/>
        </p:nvCxnSpPr>
        <p:spPr>
          <a:xfrm>
            <a:off x="6040000" y="1440308"/>
            <a:ext cx="0" cy="537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7A11847-E2A0-4204-8E56-A51965A5AA8D}"/>
              </a:ext>
            </a:extLst>
          </p:cNvPr>
          <p:cNvCxnSpPr>
            <a:cxnSpLocks/>
          </p:cNvCxnSpPr>
          <p:nvPr/>
        </p:nvCxnSpPr>
        <p:spPr>
          <a:xfrm>
            <a:off x="6641152" y="1949645"/>
            <a:ext cx="0" cy="4587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3021651-D0F8-474A-97F2-EF759CDE2C19}"/>
              </a:ext>
            </a:extLst>
          </p:cNvPr>
          <p:cNvCxnSpPr>
            <a:cxnSpLocks/>
          </p:cNvCxnSpPr>
          <p:nvPr/>
        </p:nvCxnSpPr>
        <p:spPr>
          <a:xfrm>
            <a:off x="1380884" y="1949645"/>
            <a:ext cx="0" cy="4736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72940FC-AFFD-4A77-94A7-A25B8A7BEE7B}"/>
              </a:ext>
            </a:extLst>
          </p:cNvPr>
          <p:cNvCxnSpPr>
            <a:cxnSpLocks/>
          </p:cNvCxnSpPr>
          <p:nvPr/>
        </p:nvCxnSpPr>
        <p:spPr>
          <a:xfrm>
            <a:off x="8902076" y="1999949"/>
            <a:ext cx="0" cy="4587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E03555D-733B-4087-AD17-4F108DAF16FB}"/>
              </a:ext>
            </a:extLst>
          </p:cNvPr>
          <p:cNvSpPr txBox="1"/>
          <p:nvPr/>
        </p:nvSpPr>
        <p:spPr>
          <a:xfrm>
            <a:off x="10252273" y="2463970"/>
            <a:ext cx="1816081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ห้องปฏิบัติการ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นอกหน่วยบริการ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PHC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2.02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ล้านบาท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73FA949-FEED-4906-A4EC-AEBC1AB4B375}"/>
              </a:ext>
            </a:extLst>
          </p:cNvPr>
          <p:cNvCxnSpPr>
            <a:cxnSpLocks/>
          </p:cNvCxnSpPr>
          <p:nvPr/>
        </p:nvCxnSpPr>
        <p:spPr>
          <a:xfrm>
            <a:off x="11077607" y="1987242"/>
            <a:ext cx="0" cy="4587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7BA749-5B67-4CC5-936D-E5FEE4FAE7ED}"/>
              </a:ext>
            </a:extLst>
          </p:cNvPr>
          <p:cNvCxnSpPr>
            <a:cxnSpLocks/>
          </p:cNvCxnSpPr>
          <p:nvPr/>
        </p:nvCxnSpPr>
        <p:spPr>
          <a:xfrm>
            <a:off x="9094659" y="1978220"/>
            <a:ext cx="19952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Rectangle 7">
            <a:extLst>
              <a:ext uri="{FF2B5EF4-FFF2-40B4-BE49-F238E27FC236}">
                <a16:creationId xmlns:a16="http://schemas.microsoft.com/office/drawing/2014/main" id="{9D9BBC12-E17B-4576-A0CC-E693C665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180" y="2408433"/>
            <a:ext cx="2010249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บริการด้านยาและเวชภัณฑ์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(ร้านยา 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Model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,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,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3)</a:t>
            </a:r>
            <a:b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PHC 10.24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ล้านบาท 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4F898AB-87C4-4F64-9CF3-4A01A25454C1}"/>
              </a:ext>
            </a:extLst>
          </p:cNvPr>
          <p:cNvCxnSpPr>
            <a:cxnSpLocks/>
          </p:cNvCxnSpPr>
          <p:nvPr/>
        </p:nvCxnSpPr>
        <p:spPr>
          <a:xfrm>
            <a:off x="4095192" y="1978220"/>
            <a:ext cx="0" cy="4630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F517021-3D58-398A-508F-446F4F07CA5B}"/>
              </a:ext>
            </a:extLst>
          </p:cNvPr>
          <p:cNvSpPr txBox="1">
            <a:spLocks/>
          </p:cNvSpPr>
          <p:nvPr/>
        </p:nvSpPr>
        <p:spPr>
          <a:xfrm>
            <a:off x="4117270" y="4838819"/>
            <a:ext cx="2633046" cy="1345887"/>
          </a:xfrm>
          <a:prstGeom prst="rect">
            <a:avLst/>
          </a:prstGeom>
          <a:solidFill>
            <a:srgbClr val="FFFF00"/>
          </a:solidFill>
          <a:ln w="50800" cmpd="dbl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บริการ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PP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ตามขอบเขตวิชาชีพ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ในหน่วยบริการรับส่งต่อเฉพาะด้านแต่ละวิชาชีพ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99A739F-D168-6AC4-7425-4B8C6DDF3B8E}"/>
              </a:ext>
            </a:extLst>
          </p:cNvPr>
          <p:cNvCxnSpPr>
            <a:cxnSpLocks/>
          </p:cNvCxnSpPr>
          <p:nvPr/>
        </p:nvCxnSpPr>
        <p:spPr>
          <a:xfrm flipH="1">
            <a:off x="5287424" y="1946280"/>
            <a:ext cx="10299" cy="2892539"/>
          </a:xfrm>
          <a:prstGeom prst="straightConnector1">
            <a:avLst/>
          </a:prstGeom>
          <a:ln w="28575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F57C706-E27E-E22B-63DA-D17F0CFDA174}"/>
              </a:ext>
            </a:extLst>
          </p:cNvPr>
          <p:cNvCxnSpPr>
            <a:cxnSpLocks/>
          </p:cNvCxnSpPr>
          <p:nvPr/>
        </p:nvCxnSpPr>
        <p:spPr>
          <a:xfrm flipH="1">
            <a:off x="7845473" y="1999949"/>
            <a:ext cx="10299" cy="2194979"/>
          </a:xfrm>
          <a:prstGeom prst="straightConnector1">
            <a:avLst/>
          </a:prstGeom>
          <a:ln w="28575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77FAC6-663C-E4E6-B360-FA6865D53B42}"/>
              </a:ext>
            </a:extLst>
          </p:cNvPr>
          <p:cNvSpPr txBox="1">
            <a:spLocks/>
          </p:cNvSpPr>
          <p:nvPr/>
        </p:nvSpPr>
        <p:spPr>
          <a:xfrm>
            <a:off x="7199794" y="4172890"/>
            <a:ext cx="1345512" cy="675735"/>
          </a:xfrm>
          <a:prstGeom prst="rect">
            <a:avLst/>
          </a:prstGeom>
          <a:solidFill>
            <a:srgbClr val="00B050"/>
          </a:solidFill>
          <a:ln w="50800" cmpd="dbl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5.Home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Ward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(งบ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IP)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" name="รูปภาพ 9" descr="nhso.jpg">
            <a:extLst>
              <a:ext uri="{FF2B5EF4-FFF2-40B4-BE49-F238E27FC236}">
                <a16:creationId xmlns:a16="http://schemas.microsoft.com/office/drawing/2014/main" id="{4CAB376F-E4E9-8AB5-D929-D0462C48A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19" y="1"/>
            <a:ext cx="826888" cy="3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3EC75-BA5C-44E6-4F56-750D90ACB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412" y="6448425"/>
            <a:ext cx="4114800" cy="365125"/>
          </a:xfrm>
        </p:spPr>
        <p:txBody>
          <a:bodyPr/>
          <a:lstStyle/>
          <a:p>
            <a:pPr algn="l"/>
            <a:r>
              <a:rPr lang="th-TH" sz="1800"/>
              <a:t>เสนอ อปสข. 18  มกราคม 2566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94926A-A42C-3821-564C-EE7FFC30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E984-79F1-4391-8B03-BF8FE9235767}" type="slidenum">
              <a:rPr lang="th-TH" smtClean="0"/>
              <a:t>9</a:t>
            </a:fld>
            <a:endParaRPr lang="th-TH"/>
          </a:p>
        </p:txBody>
      </p:sp>
    </p:spTree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ood Typ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7747</Words>
  <Application>Microsoft Office PowerPoint</Application>
  <PresentationFormat>Widescreen</PresentationFormat>
  <Paragraphs>1029</Paragraphs>
  <Slides>47</Slides>
  <Notes>9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Arial</vt:lpstr>
      <vt:lpstr>Calibri</vt:lpstr>
      <vt:lpstr>Calibri Light</vt:lpstr>
      <vt:lpstr>Open Sans</vt:lpstr>
      <vt:lpstr>Rockwell</vt:lpstr>
      <vt:lpstr>Rockwell Condensed</vt:lpstr>
      <vt:lpstr>TH Sarabun New</vt:lpstr>
      <vt:lpstr>TH SarabunPSK</vt:lpstr>
      <vt:lpstr>Tw Cen MT</vt:lpstr>
      <vt:lpstr>Wingdings</vt:lpstr>
      <vt:lpstr>Droplet</vt:lpstr>
      <vt:lpstr>1_Office Theme</vt:lpstr>
      <vt:lpstr>Wood Type</vt:lpstr>
      <vt:lpstr>4_Office Theme</vt:lpstr>
      <vt:lpstr>5_Office Theme</vt:lpstr>
      <vt:lpstr>วาระที่ 3.5</vt:lpstr>
      <vt:lpstr>PowerPoint Presentation</vt:lpstr>
      <vt:lpstr>PowerPoint Presentation</vt:lpstr>
      <vt:lpstr>PowerPoint Presentation</vt:lpstr>
      <vt:lpstr>PowerPoint Presentation</vt:lpstr>
      <vt:lpstr>นวัตกรรม บริการสาธารณสุขเพิ่มเติมสำหรับบริการปฐมภูมิ &amp; บริการ PP</vt:lpstr>
      <vt:lpstr>รายการ นวัตกรรมหน่วยบริการ ปีงบประมาณ  2566</vt:lpstr>
      <vt:lpstr>รายการ นวัตกรรมรายการบริการ ปีงบประมาณ  2566</vt:lpstr>
      <vt:lpstr>ภาพรวมงบประมาณ รายการนวตกรรมบริการสาธารณสุขเพิ่มเติมสำหรับ   การบริการระดับปฐมภูมิ   ปีงบประมาณ 2566</vt:lpstr>
      <vt:lpstr> เป้าหมาย รายการนวัตกรรมบริการ ปีงบประมาณ 2566 (รายเขต)</vt:lpstr>
      <vt:lpstr>เป้าหมายรายการนวัตกรรมบริการ ปีงบประมาณ 2566 (แยกรายเขต)</vt:lpstr>
      <vt:lpstr>PowerPoint Presentation</vt:lpstr>
      <vt:lpstr>บทบาท สปสช. เขต           สนับสนุน/จัดหา หน่วยบริการ เพื่อดำเนินการตาม นวัตกรรมบริการสาธารณสุขเพิ่มเติม สำหรับบริการปฐมภูมิ &amp; บริการ PP (UC New Normal 2566)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 บริการสาธารณสุขระบบทางไกล Telemedicine และ Telehealth</vt:lpstr>
      <vt:lpstr>PowerPoint Presentation</vt:lpstr>
      <vt:lpstr>PowerPoint Presentation</vt:lpstr>
      <vt:lpstr>คุณสมบัติและศักยภาพของหน่วยบริการ  </vt:lpstr>
      <vt:lpstr>PowerPoint Presentation</vt:lpstr>
      <vt:lpstr>2.  คลินิกการพยาบาล และ การผดุงครรภ์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ค่าบริการด้านยาและเวชภัณฑ์สำหรับการจัดบริการสาธารณสุขของหน่วยบริการ ร่วมกับหน่วยบริการที่รับการส่งต่อเฉพาะด้านเภสัชกรรมจ่าย</vt:lpstr>
      <vt:lpstr>2. กรณีบริการส่งเสริมสุขภาพและป้องกันโรค (PP) สำหรับบริการที่จ่ายตามรายการบริการ (PP FS) ในร้านยา  </vt:lpstr>
      <vt:lpstr>2. กรณีบริการส่งเสริมสุขภาพและป้องกันโรค (PP) สำหรับบริการที่จ่ายตามรายการบริการ (PP FS) ในร้านยา  ปีงบประมาณ 2566 ที่มีการเปลี่ยนแปลง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วาระที่ 3.4</dc:title>
  <dc:creator>Dr.Riche KR</dc:creator>
  <cp:lastModifiedBy>nhso 121</cp:lastModifiedBy>
  <cp:revision>30</cp:revision>
  <dcterms:created xsi:type="dcterms:W3CDTF">2023-01-11T14:15:38Z</dcterms:created>
  <dcterms:modified xsi:type="dcterms:W3CDTF">2023-01-16T12:18:46Z</dcterms:modified>
</cp:coreProperties>
</file>